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59" r:id="rId3"/>
    <p:sldId id="262" r:id="rId4"/>
    <p:sldId id="264" r:id="rId5"/>
    <p:sldId id="265" r:id="rId6"/>
    <p:sldId id="266" r:id="rId7"/>
    <p:sldId id="267" r:id="rId8"/>
    <p:sldId id="256" r:id="rId9"/>
    <p:sldId id="275" r:id="rId10"/>
    <p:sldId id="305" r:id="rId11"/>
    <p:sldId id="306" r:id="rId12"/>
    <p:sldId id="296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268" r:id="rId21"/>
    <p:sldId id="263" r:id="rId22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Лекції" id="{78467EF3-CCF8-F94E-A031-7D50D6BE9A7F}">
          <p14:sldIdLst>
            <p14:sldId id="272"/>
          </p14:sldIdLst>
        </p14:section>
        <p14:section name="COI" id="{C5EC4DFD-6ADA-3949-9B59-462CB61FCC42}">
          <p14:sldIdLst>
            <p14:sldId id="259"/>
            <p14:sldId id="262"/>
          </p14:sldIdLst>
        </p14:section>
        <p14:section name="Body Report" id="{BA135FED-FBA7-6741-8B51-2FFA3BB138F1}">
          <p14:sldIdLst>
            <p14:sldId id="264"/>
            <p14:sldId id="265"/>
            <p14:sldId id="266"/>
            <p14:sldId id="267"/>
          </p14:sldIdLst>
        </p14:section>
        <p14:section name="Для клінічних випадків" id="{E8EBE22F-3072-AA47-8FEA-7B1719804DC4}">
          <p14:sldIdLst>
            <p14:sldId id="256"/>
            <p14:sldId id="275"/>
            <p14:sldId id="305"/>
            <p14:sldId id="306"/>
            <p14:sldId id="296"/>
            <p14:sldId id="298"/>
            <p14:sldId id="299"/>
            <p14:sldId id="300"/>
            <p14:sldId id="301"/>
            <p14:sldId id="302"/>
            <p14:sldId id="303"/>
            <p14:sldId id="304"/>
            <p14:sldId id="268"/>
          </p14:sldIdLst>
        </p14:section>
        <p14:section name="Take Home Messages" id="{B4ABAC80-FAD1-CC49-9D1E-C891252AD8A9}">
          <p14:sldIdLst/>
        </p14:section>
        <p14:section name="Thanks" id="{676E2749-955F-D342-AC66-CB53F533F45E}">
          <p14:sldIdLst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341"/>
    <a:srgbClr val="0A2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/>
    <p:restoredTop sz="94658"/>
  </p:normalViewPr>
  <p:slideViewPr>
    <p:cSldViewPr snapToGrid="0">
      <p:cViewPr varScale="1">
        <p:scale>
          <a:sx n="108" d="100"/>
          <a:sy n="108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B9212D2C-9930-DF34-09CC-E0DF861B2EB7}"/>
              </a:ext>
            </a:extLst>
          </p:cNvPr>
          <p:cNvSpPr/>
          <p:nvPr userDrawn="1"/>
        </p:nvSpPr>
        <p:spPr>
          <a:xfrm>
            <a:off x="6997700" y="0"/>
            <a:ext cx="5194300" cy="5943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D2BFC1-FAED-AAD0-99E3-740E19C987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7860" y="1532150"/>
            <a:ext cx="5520033" cy="1794675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D7187-917B-49A1-873D-3BDEFB92C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7860" y="3531176"/>
            <a:ext cx="552003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A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2BCCE4A-1B9A-CCC1-DA56-F2B902FE14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0326" r="25683"/>
          <a:stretch>
            <a:fillRect/>
          </a:stretch>
        </p:blipFill>
        <p:spPr>
          <a:xfrm>
            <a:off x="0" y="0"/>
            <a:ext cx="45212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E0D053B-F890-FF00-18C9-4DB98CE01D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 amt="70000"/>
          </a:blip>
          <a:stretch>
            <a:fillRect/>
          </a:stretch>
        </p:blipFill>
        <p:spPr>
          <a:xfrm>
            <a:off x="10401300" y="5290686"/>
            <a:ext cx="1241673" cy="1567314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BD954D38-3CF0-F72C-487B-7A864889EBAB}"/>
              </a:ext>
            </a:extLst>
          </p:cNvPr>
          <p:cNvSpPr/>
          <p:nvPr userDrawn="1"/>
        </p:nvSpPr>
        <p:spPr>
          <a:xfrm>
            <a:off x="4521200" y="5290686"/>
            <a:ext cx="7670799" cy="15326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BEC9ECF-CAEB-7BEE-5AAB-7243DCB1F05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67030" y="319915"/>
            <a:ext cx="1441480" cy="1444120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70EE7AAD-222D-1DF4-0759-0D1F51300BE7}"/>
              </a:ext>
            </a:extLst>
          </p:cNvPr>
          <p:cNvSpPr txBox="1"/>
          <p:nvPr userDrawn="1"/>
        </p:nvSpPr>
        <p:spPr>
          <a:xfrm>
            <a:off x="3267030" y="6322641"/>
            <a:ext cx="120417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1100" dirty="0">
                <a:solidFill>
                  <a:schemeClr val="bg1"/>
                </a:solidFill>
              </a:rPr>
              <a:t>Одеса</a:t>
            </a:r>
          </a:p>
          <a:p>
            <a:pPr algn="ctr"/>
            <a:r>
              <a:rPr lang="uk-UA" sz="1100" dirty="0">
                <a:solidFill>
                  <a:schemeClr val="bg1"/>
                </a:solidFill>
              </a:rPr>
              <a:t>1-3 жовтня 2026</a:t>
            </a:r>
            <a:endParaRPr lang="en-UA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1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3EC2A-9BA7-4DF1-8CC3-FE6251417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982BA7-AB82-FF5D-CF8D-19761F4AEA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0D9DBA-EA71-2449-0044-98F42A1E19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658AE-6AF5-1343-A5B4-9E6478008545}" type="datetimeFigureOut">
              <a:rPr lang="en-UA" smtClean="0"/>
              <a:t>07/14/2026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31219-26EF-FD65-3047-51D6FD225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38912"/>
            <a:ext cx="4392799" cy="365125"/>
          </a:xfrm>
          <a:prstGeom prst="rect">
            <a:avLst/>
          </a:prstGeom>
        </p:spPr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EE1AE-4B8F-08B1-DEA1-E82DC6644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03AD9-AB61-1149-B450-8F79B491EA2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456040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F3450C-8CAB-26ED-A4C8-C39571FFBA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23EC25-C3E0-1CF3-2B37-FEAC448D2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373211-0EEE-F339-4CC4-AFB386D90A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658AE-6AF5-1343-A5B4-9E6478008545}" type="datetimeFigureOut">
              <a:rPr lang="en-UA" smtClean="0"/>
              <a:t>07/14/2026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F953C-9710-E276-E6E1-2E94FADE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38912"/>
            <a:ext cx="4392799" cy="365125"/>
          </a:xfrm>
          <a:prstGeom prst="rect">
            <a:avLst/>
          </a:prstGeom>
        </p:spPr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11D5F-3D51-191E-A3C5-0D0DE9C5E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03AD9-AB61-1149-B450-8F79B491EA2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128377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F01F7-D9BB-A305-2393-11B6B9BC9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1DF4D-FFDF-9A0E-5FA3-1F3AFDE721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67855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722B0-CAAB-27CE-4430-F91866CB2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446F0-A85B-F733-D9EA-B789F9E9B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489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FE26A-BEA4-143F-A7FE-36A4D8428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B8613-B494-5DA5-EF40-17C76C2FF9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3CD44-2D1D-68B5-EC55-947B5AF8A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4C61C-1216-FBD4-97C9-A66550BB05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658AE-6AF5-1343-A5B4-9E6478008545}" type="datetimeFigureOut">
              <a:rPr lang="en-UA" smtClean="0"/>
              <a:t>07/14/2026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CBE97B-90E1-A7C2-B993-5E7C47EC4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38912"/>
            <a:ext cx="4392799" cy="365125"/>
          </a:xfrm>
          <a:prstGeom prst="rect">
            <a:avLst/>
          </a:prstGeom>
        </p:spPr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2386D-B208-A0D3-69EA-5B44D16F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03AD9-AB61-1149-B450-8F79B491EA2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9294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FDEE1-158B-BCE1-8FFE-9B5202D93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201C1-B337-1B71-8334-7348E7CEE0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7DF60-2B1C-5FF5-637C-63F290A02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8670E8-7362-454C-9E79-980A592E53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1704A6-9243-948A-625E-AAC9519B36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4A21DF-2C4C-1925-4CB0-127DC7477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658AE-6AF5-1343-A5B4-9E6478008545}" type="datetimeFigureOut">
              <a:rPr lang="en-UA" smtClean="0"/>
              <a:t>07/14/2026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38569B-85D5-1D60-D4A1-5BDDA7153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38912"/>
            <a:ext cx="4392799" cy="365125"/>
          </a:xfrm>
          <a:prstGeom prst="rect">
            <a:avLst/>
          </a:prstGeom>
        </p:spPr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D770F9-46F1-8924-7A88-1C5E97FB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03AD9-AB61-1149-B450-8F79B491EA2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54292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7043E-2250-44E8-90A9-6D07CF6A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D22924-7936-254B-6957-D4E8E9F789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658AE-6AF5-1343-A5B4-9E6478008545}" type="datetimeFigureOut">
              <a:rPr lang="en-UA" smtClean="0"/>
              <a:t>07/14/2026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30E457-22DB-7F02-1ADB-2ECF44CEE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38912"/>
            <a:ext cx="4392799" cy="365125"/>
          </a:xfrm>
          <a:prstGeom prst="rect">
            <a:avLst/>
          </a:prstGeom>
        </p:spPr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17A8E4-1E4D-0D16-9086-0A361A934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03AD9-AB61-1149-B450-8F79B491EA2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99578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761824-15FD-4F21-4A83-D287381E28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658AE-6AF5-1343-A5B4-9E6478008545}" type="datetimeFigureOut">
              <a:rPr lang="en-UA" smtClean="0"/>
              <a:t>07/14/2026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13785A-4D4C-5D4A-251D-C4C98BDC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38912"/>
            <a:ext cx="4392799" cy="365125"/>
          </a:xfrm>
          <a:prstGeom prst="rect">
            <a:avLst/>
          </a:prstGeom>
        </p:spPr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CB74D-77ED-2294-82DC-07EE4C5DC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03AD9-AB61-1149-B450-8F79B491EA2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7673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BFE6A-A1D8-4F5A-C20D-CA56A0A86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95128-5768-545E-4A38-D97DC0D08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6C6043-8738-C2B4-BD7C-246E6AEE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E839C6-2AC2-62D5-6E0A-58EBADB2C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658AE-6AF5-1343-A5B4-9E6478008545}" type="datetimeFigureOut">
              <a:rPr lang="en-UA" smtClean="0"/>
              <a:t>07/14/2026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4BBDC0-89E2-5F4C-5666-8C095AC8C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38912"/>
            <a:ext cx="4392799" cy="365125"/>
          </a:xfrm>
          <a:prstGeom prst="rect">
            <a:avLst/>
          </a:prstGeom>
        </p:spPr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44772-A029-4C74-6F57-0C2FEB8BA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03AD9-AB61-1149-B450-8F79B491EA2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54372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EB90A-1E87-038B-BC88-544033E2A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2C5065-232B-DBFB-4576-CA262B4E3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B8C7D0-AF51-B9C1-FABC-A06EC5FDF6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B01C11-71D8-007D-2F05-2945FDE3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3658AE-6AF5-1343-A5B4-9E6478008545}" type="datetimeFigureOut">
              <a:rPr lang="en-UA" smtClean="0"/>
              <a:t>07/14/2026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2AA96-C4B8-0109-9076-3E6D7F18B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538912"/>
            <a:ext cx="4392799" cy="365125"/>
          </a:xfrm>
          <a:prstGeom prst="rect">
            <a:avLst/>
          </a:prstGeom>
        </p:spPr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17FD7C-32EF-F6BE-4C51-38C854D3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C03AD9-AB61-1149-B450-8F79B491EA24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0793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8C3AF1-C026-302A-125D-395E4FBF4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2F02E-A11D-2DF4-0876-4E3241DF8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A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0E01AD-5002-0FA1-6D06-EAD7AF80C5C3}"/>
              </a:ext>
            </a:extLst>
          </p:cNvPr>
          <p:cNvSpPr txBox="1"/>
          <p:nvPr userDrawn="1"/>
        </p:nvSpPr>
        <p:spPr>
          <a:xfrm>
            <a:off x="8816805" y="6513597"/>
            <a:ext cx="2420856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A"/>
            </a:defPPr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/>
            <a:r>
              <a:rPr lang="uk-UA" dirty="0"/>
              <a:t>1-3 жовтня 2026, Одеса, Україна</a:t>
            </a:r>
            <a:endParaRPr lang="en-U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319A22-309C-9FD9-7EA9-0B7EE4F9EB2A}"/>
              </a:ext>
            </a:extLst>
          </p:cNvPr>
          <p:cNvSpPr txBox="1"/>
          <p:nvPr userDrawn="1"/>
        </p:nvSpPr>
        <p:spPr>
          <a:xfrm>
            <a:off x="5142713" y="6337704"/>
            <a:ext cx="6094948" cy="27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A"/>
            </a:defPPr>
            <a:lvl1pPr lvl="0"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lvl="0" algn="r"/>
            <a:r>
              <a:rPr lang="en-US" dirty="0"/>
              <a:t>Ukrainian Venous Forum</a:t>
            </a:r>
            <a:endParaRPr lang="en-UA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F8D78F3-8A53-DC35-0DAE-1D26BD65B1D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237661" y="5986713"/>
            <a:ext cx="748804" cy="732787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60C7D1-C634-C70E-0720-2A3B99CB8257}"/>
              </a:ext>
            </a:extLst>
          </p:cNvPr>
          <p:cNvCxnSpPr/>
          <p:nvPr userDrawn="1"/>
        </p:nvCxnSpPr>
        <p:spPr>
          <a:xfrm flipH="1">
            <a:off x="838200" y="6354592"/>
            <a:ext cx="1029856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814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DCD1CC-1D96-6A0B-23ED-D3BA098710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98CBE-6BB2-61FF-EC9D-74A6EE040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9102" y="1867430"/>
            <a:ext cx="6445770" cy="1794675"/>
          </a:xfrm>
        </p:spPr>
        <p:txBody>
          <a:bodyPr/>
          <a:lstStyle/>
          <a:p>
            <a:r>
              <a:rPr lang="uk-UA" b="1" dirty="0"/>
              <a:t>Заголовок лекції</a:t>
            </a:r>
            <a:endParaRPr lang="en-UA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5E93E2-E1C7-7C53-A965-D52B33C1F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7857" y="3929430"/>
            <a:ext cx="5520033" cy="1122362"/>
          </a:xfrm>
        </p:spPr>
        <p:txBody>
          <a:bodyPr/>
          <a:lstStyle/>
          <a:p>
            <a:r>
              <a:rPr lang="uk-UA" dirty="0"/>
              <a:t>Підзаголовок лекції</a:t>
            </a:r>
            <a:endParaRPr lang="en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F07843-2571-F439-174F-A89448C0825D}"/>
              </a:ext>
            </a:extLst>
          </p:cNvPr>
          <p:cNvSpPr txBox="1"/>
          <p:nvPr/>
        </p:nvSpPr>
        <p:spPr>
          <a:xfrm>
            <a:off x="5944933" y="5034935"/>
            <a:ext cx="55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ПІБ, наукове звання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57F3BA-B0F1-988A-E3F8-19CB1B7F0AD0}"/>
              </a:ext>
            </a:extLst>
          </p:cNvPr>
          <p:cNvSpPr txBox="1"/>
          <p:nvPr/>
        </p:nvSpPr>
        <p:spPr>
          <a:xfrm>
            <a:off x="5944932" y="5319118"/>
            <a:ext cx="55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Установа, відділення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8953DE-1070-615C-0732-1234446A5038}"/>
              </a:ext>
            </a:extLst>
          </p:cNvPr>
          <p:cNvSpPr txBox="1"/>
          <p:nvPr/>
        </p:nvSpPr>
        <p:spPr>
          <a:xfrm>
            <a:off x="5944931" y="5631145"/>
            <a:ext cx="55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Місто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2D249B-68FD-4619-6132-31DB8D615BA6}"/>
              </a:ext>
            </a:extLst>
          </p:cNvPr>
          <p:cNvSpPr txBox="1"/>
          <p:nvPr/>
        </p:nvSpPr>
        <p:spPr>
          <a:xfrm>
            <a:off x="5944931" y="5911072"/>
            <a:ext cx="55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email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26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D23E8-F7FE-592A-B1A3-D07AD606D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F158CDE-D0D4-6B10-4F61-33C9595DA98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234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dirty="0"/>
          </a:p>
        </p:txBody>
      </p:sp>
      <p:sp>
        <p:nvSpPr>
          <p:cNvPr id="6" name="UA_Body">
            <a:extLst>
              <a:ext uri="{FF2B5EF4-FFF2-40B4-BE49-F238E27FC236}">
                <a16:creationId xmlns:a16="http://schemas.microsoft.com/office/drawing/2014/main" id="{394BE466-58E2-B07B-9E69-5116A4B9F945}"/>
              </a:ext>
            </a:extLst>
          </p:cNvPr>
          <p:cNvSpPr txBox="1"/>
          <p:nvPr/>
        </p:nvSpPr>
        <p:spPr>
          <a:xfrm>
            <a:off x="762000" y="1905000"/>
            <a:ext cx="4953000" cy="1461939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spAutoFit/>
          </a:bodyPr>
          <a:lstStyle/>
          <a:p>
            <a:pPr>
              <a:buNone/>
            </a:pPr>
            <a:r>
              <a:rPr lang="en-UA" sz="1800" dirty="0">
                <a:solidFill>
                  <a:srgbClr val="F2F5F9"/>
                </a:solidFill>
              </a:rPr>
              <a:t>Доповідач заявляє про відсутність конфлікту інтересів, пов’язаного з темою цієї доповіді.</a:t>
            </a:r>
          </a:p>
          <a:p>
            <a:pPr>
              <a:spcBef>
                <a:spcPts val="1000"/>
              </a:spcBef>
              <a:buNone/>
            </a:pPr>
            <a:r>
              <a:rPr lang="en-UA" sz="1300" b="1" dirty="0">
                <a:solidFill>
                  <a:srgbClr val="C9A227"/>
                </a:solidFill>
              </a:rPr>
              <a:t>Фінансування</a:t>
            </a:r>
          </a:p>
          <a:p>
            <a:pPr>
              <a:spcBef>
                <a:spcPts val="200"/>
              </a:spcBef>
              <a:buNone/>
            </a:pPr>
            <a:r>
              <a:rPr lang="en-UA" sz="1500" dirty="0">
                <a:solidFill>
                  <a:srgbClr val="AEB9C7"/>
                </a:solidFill>
              </a:rPr>
              <a:t>Дослідження не отримувало зовнішнього фінансування.</a:t>
            </a:r>
          </a:p>
        </p:txBody>
      </p:sp>
      <p:sp>
        <p:nvSpPr>
          <p:cNvPr id="7" name="EN_Body">
            <a:extLst>
              <a:ext uri="{FF2B5EF4-FFF2-40B4-BE49-F238E27FC236}">
                <a16:creationId xmlns:a16="http://schemas.microsoft.com/office/drawing/2014/main" id="{21422B56-93FA-E189-DC4E-5A85805A0CED}"/>
              </a:ext>
            </a:extLst>
          </p:cNvPr>
          <p:cNvSpPr txBox="1"/>
          <p:nvPr/>
        </p:nvSpPr>
        <p:spPr>
          <a:xfrm>
            <a:off x="6477000" y="1905000"/>
            <a:ext cx="4953000" cy="1231106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spAutoFit/>
          </a:bodyPr>
          <a:lstStyle/>
          <a:p>
            <a:pPr>
              <a:buNone/>
            </a:pPr>
            <a:r>
              <a:rPr lang="en-UA" sz="1800" dirty="0">
                <a:solidFill>
                  <a:srgbClr val="F2F5F9"/>
                </a:solidFill>
              </a:rPr>
              <a:t>The author declares no conflict of interest related to the subject of this presentation.</a:t>
            </a:r>
          </a:p>
          <a:p>
            <a:pPr>
              <a:spcBef>
                <a:spcPts val="1000"/>
              </a:spcBef>
              <a:buNone/>
            </a:pPr>
            <a:r>
              <a:rPr lang="en-UA" sz="1300" b="1" dirty="0">
                <a:solidFill>
                  <a:srgbClr val="C9A227"/>
                </a:solidFill>
              </a:rPr>
              <a:t>Funding</a:t>
            </a:r>
          </a:p>
          <a:p>
            <a:pPr>
              <a:spcBef>
                <a:spcPts val="200"/>
              </a:spcBef>
              <a:buNone/>
            </a:pPr>
            <a:r>
              <a:rPr lang="en-UA" sz="1500" dirty="0">
                <a:solidFill>
                  <a:srgbClr val="AEB9C7"/>
                </a:solidFill>
              </a:rPr>
              <a:t>This research received no external funding.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8F468D-B1BB-11AD-A99D-4106E03F9BA2}"/>
              </a:ext>
            </a:extLst>
          </p:cNvPr>
          <p:cNvSpPr/>
          <p:nvPr/>
        </p:nvSpPr>
        <p:spPr>
          <a:xfrm>
            <a:off x="6121400" y="1651000"/>
            <a:ext cx="19050" cy="3429000"/>
          </a:xfrm>
          <a:prstGeom prst="rect">
            <a:avLst/>
          </a:prstGeom>
          <a:solidFill>
            <a:srgbClr val="3A5575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A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76A7EF1-C2DF-2273-966C-1130CF2CF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725" y="438944"/>
            <a:ext cx="9382125" cy="889000"/>
          </a:xfrm>
        </p:spPr>
        <p:txBody>
          <a:bodyPr>
            <a:normAutofit/>
          </a:bodyPr>
          <a:lstStyle/>
          <a:p>
            <a:r>
              <a:rPr lang="en-UA" sz="3200" b="1" dirty="0">
                <a:solidFill>
                  <a:schemeClr val="bg1"/>
                </a:solidFill>
              </a:rPr>
              <a:t>Конфлікт інтересів / Conflict of Interest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291FE3-1589-F440-7A26-7A9377540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8313"/>
            <a:ext cx="739775" cy="7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53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E82EC8-97C3-C7E2-CCBA-960D8B658A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CC4AFCB-F752-8D3C-D256-3FB1347451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234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9D9B5-CE87-400A-9982-1AAD9FFCD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725" y="438944"/>
            <a:ext cx="9382125" cy="889000"/>
          </a:xfrm>
        </p:spPr>
        <p:txBody>
          <a:bodyPr>
            <a:normAutofit/>
          </a:bodyPr>
          <a:lstStyle/>
          <a:p>
            <a:r>
              <a:rPr lang="en-UA" sz="3200" b="1" dirty="0">
                <a:solidFill>
                  <a:schemeClr val="bg1"/>
                </a:solidFill>
              </a:rPr>
              <a:t>Конфлікт інтересів / Conflict of Interest</a:t>
            </a:r>
          </a:p>
        </p:txBody>
      </p:sp>
      <p:sp>
        <p:nvSpPr>
          <p:cNvPr id="6" name="UA_Body">
            <a:extLst>
              <a:ext uri="{FF2B5EF4-FFF2-40B4-BE49-F238E27FC236}">
                <a16:creationId xmlns:a16="http://schemas.microsoft.com/office/drawing/2014/main" id="{6DDF31C0-1D5E-23D9-45B8-1E5FDB18E19A}"/>
              </a:ext>
            </a:extLst>
          </p:cNvPr>
          <p:cNvSpPr txBox="1"/>
          <p:nvPr/>
        </p:nvSpPr>
        <p:spPr>
          <a:xfrm>
            <a:off x="762000" y="1854200"/>
            <a:ext cx="4953000" cy="31750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marL="0" indent="0">
              <a:buNone/>
            </a:pPr>
            <a:r>
              <a:rPr lang="en-UA" sz="1500" dirty="0">
                <a:solidFill>
                  <a:srgbClr val="AEB9C7"/>
                </a:solidFill>
              </a:rPr>
              <a:t>Доповідач декларує такі взаємини:</a:t>
            </a:r>
          </a:p>
          <a:p>
            <a:pPr>
              <a:spcBef>
                <a:spcPts val="500"/>
              </a:spcBef>
            </a:pPr>
            <a:r>
              <a:rPr lang="en-UA" sz="1500" b="1" dirty="0">
                <a:solidFill>
                  <a:srgbClr val="C9A227"/>
                </a:solidFill>
              </a:rPr>
              <a:t>Робота за наймом</a:t>
            </a:r>
            <a:r>
              <a:rPr lang="uk-UA" sz="1500" b="1" dirty="0">
                <a:solidFill>
                  <a:srgbClr val="C9A227"/>
                </a:solidFill>
              </a:rPr>
              <a:t>: </a:t>
            </a:r>
            <a:r>
              <a:rPr lang="en-UA" sz="1600" dirty="0">
                <a:solidFill>
                  <a:srgbClr val="F2F5F9"/>
                </a:solidFill>
              </a:rPr>
              <a:t>[компанія] </a:t>
            </a:r>
            <a:r>
              <a:rPr lang="uk-UA" sz="1600" i="1" dirty="0">
                <a:solidFill>
                  <a:srgbClr val="F2F5F9"/>
                </a:solidFill>
              </a:rPr>
              <a:t>чи</a:t>
            </a:r>
            <a:r>
              <a:rPr lang="uk-UA" sz="1600" dirty="0">
                <a:solidFill>
                  <a:srgbClr val="F2F5F9"/>
                </a:solidFill>
              </a:rPr>
              <a:t> ні</a:t>
            </a:r>
            <a:endParaRPr lang="uk-UA" sz="1500" b="1" dirty="0">
              <a:solidFill>
                <a:srgbClr val="C9A227"/>
              </a:solidFill>
            </a:endParaRPr>
          </a:p>
          <a:p>
            <a:pPr>
              <a:spcBef>
                <a:spcPts val="500"/>
              </a:spcBef>
            </a:pPr>
            <a:r>
              <a:rPr lang="en-UA" sz="1500" b="1" dirty="0">
                <a:solidFill>
                  <a:srgbClr val="C9A227"/>
                </a:solidFill>
              </a:rPr>
              <a:t>Гранти / дослідження:  </a:t>
            </a:r>
            <a:r>
              <a:rPr lang="en-UA" sz="1500" dirty="0">
                <a:solidFill>
                  <a:srgbClr val="F2F5F9"/>
                </a:solidFill>
              </a:rPr>
              <a:t>[компанія]</a:t>
            </a:r>
            <a:r>
              <a:rPr lang="uk-UA" sz="1400" i="1" dirty="0">
                <a:solidFill>
                  <a:srgbClr val="F2F5F9"/>
                </a:solidFill>
              </a:rPr>
              <a:t> чи</a:t>
            </a:r>
            <a:r>
              <a:rPr lang="uk-UA" sz="1400" dirty="0">
                <a:solidFill>
                  <a:srgbClr val="F2F5F9"/>
                </a:solidFill>
              </a:rPr>
              <a:t> ні</a:t>
            </a:r>
            <a:endParaRPr lang="en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Гонорари за лекції:  </a:t>
            </a:r>
            <a:r>
              <a:rPr lang="en-UA" sz="1500" dirty="0">
                <a:solidFill>
                  <a:srgbClr val="F2F5F9"/>
                </a:solidFill>
              </a:rPr>
              <a:t>[компанія]</a:t>
            </a:r>
            <a:r>
              <a:rPr lang="uk-UA" sz="1400" i="1" dirty="0">
                <a:solidFill>
                  <a:srgbClr val="F2F5F9"/>
                </a:solidFill>
              </a:rPr>
              <a:t> чи</a:t>
            </a:r>
            <a:r>
              <a:rPr lang="uk-UA" sz="1400" dirty="0">
                <a:solidFill>
                  <a:srgbClr val="F2F5F9"/>
                </a:solidFill>
              </a:rPr>
              <a:t> ні</a:t>
            </a:r>
            <a:endParaRPr lang="en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Консультування:  </a:t>
            </a:r>
            <a:r>
              <a:rPr lang="en-UA" sz="1500" dirty="0">
                <a:solidFill>
                  <a:srgbClr val="F2F5F9"/>
                </a:solidFill>
              </a:rPr>
              <a:t>[компанія]</a:t>
            </a:r>
            <a:r>
              <a:rPr lang="uk-UA" sz="1400" i="1" dirty="0">
                <a:solidFill>
                  <a:srgbClr val="F2F5F9"/>
                </a:solidFill>
              </a:rPr>
              <a:t> чи</a:t>
            </a:r>
            <a:r>
              <a:rPr lang="uk-UA" sz="1400" dirty="0">
                <a:solidFill>
                  <a:srgbClr val="F2F5F9"/>
                </a:solidFill>
              </a:rPr>
              <a:t> ні</a:t>
            </a:r>
            <a:endParaRPr lang="en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Володіння акціями:  </a:t>
            </a:r>
            <a:r>
              <a:rPr lang="en-UA" sz="1500" dirty="0">
                <a:solidFill>
                  <a:srgbClr val="F2F5F9"/>
                </a:solidFill>
              </a:rPr>
              <a:t>[компанія]</a:t>
            </a:r>
            <a:r>
              <a:rPr lang="uk-UA" sz="1400" i="1" dirty="0">
                <a:solidFill>
                  <a:srgbClr val="F2F5F9"/>
                </a:solidFill>
              </a:rPr>
              <a:t> чи</a:t>
            </a:r>
            <a:r>
              <a:rPr lang="uk-UA" sz="1400" dirty="0">
                <a:solidFill>
                  <a:srgbClr val="F2F5F9"/>
                </a:solidFill>
              </a:rPr>
              <a:t> ні</a:t>
            </a:r>
            <a:endParaRPr lang="uk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Патенти / роялті:  </a:t>
            </a:r>
            <a:r>
              <a:rPr lang="en-UA" sz="1500" dirty="0">
                <a:solidFill>
                  <a:srgbClr val="F2F5F9"/>
                </a:solidFill>
              </a:rPr>
              <a:t>[компанія]</a:t>
            </a:r>
            <a:r>
              <a:rPr lang="uk-UA" sz="1400" i="1" dirty="0">
                <a:solidFill>
                  <a:srgbClr val="F2F5F9"/>
                </a:solidFill>
              </a:rPr>
              <a:t> чи</a:t>
            </a:r>
            <a:r>
              <a:rPr lang="uk-UA" sz="1400" dirty="0">
                <a:solidFill>
                  <a:srgbClr val="F2F5F9"/>
                </a:solidFill>
              </a:rPr>
              <a:t> ні</a:t>
            </a:r>
            <a:endParaRPr lang="en-UA" sz="1500" b="1" dirty="0">
              <a:solidFill>
                <a:srgbClr val="C9A227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Відшкодування поїздок:  </a:t>
            </a:r>
            <a:r>
              <a:rPr lang="en-UA" sz="1500" dirty="0">
                <a:solidFill>
                  <a:srgbClr val="F2F5F9"/>
                </a:solidFill>
              </a:rPr>
              <a:t>[компанія]</a:t>
            </a:r>
            <a:r>
              <a:rPr lang="uk-UA" sz="1400" i="1" dirty="0">
                <a:solidFill>
                  <a:srgbClr val="F2F5F9"/>
                </a:solidFill>
              </a:rPr>
              <a:t> чи</a:t>
            </a:r>
            <a:r>
              <a:rPr lang="uk-UA" sz="1400" dirty="0">
                <a:solidFill>
                  <a:srgbClr val="F2F5F9"/>
                </a:solidFill>
              </a:rPr>
              <a:t> ні</a:t>
            </a:r>
            <a:endParaRPr lang="uk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Інше:  </a:t>
            </a:r>
            <a:r>
              <a:rPr lang="en-UA" sz="1500" dirty="0">
                <a:solidFill>
                  <a:srgbClr val="F2F5F9"/>
                </a:solidFill>
              </a:rPr>
              <a:t>[компанія]</a:t>
            </a:r>
            <a:r>
              <a:rPr lang="uk-UA" sz="1400" i="1" dirty="0">
                <a:solidFill>
                  <a:srgbClr val="F2F5F9"/>
                </a:solidFill>
              </a:rPr>
              <a:t> чи</a:t>
            </a:r>
            <a:r>
              <a:rPr lang="uk-UA" sz="1400" dirty="0">
                <a:solidFill>
                  <a:srgbClr val="F2F5F9"/>
                </a:solidFill>
              </a:rPr>
              <a:t> ні</a:t>
            </a:r>
            <a:endParaRPr lang="uk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endParaRPr lang="en-UA" sz="1500" dirty="0">
              <a:solidFill>
                <a:srgbClr val="F2F5F9"/>
              </a:solidFill>
            </a:endParaRPr>
          </a:p>
          <a:p>
            <a:pPr marL="0" indent="0">
              <a:spcBef>
                <a:spcPts val="700"/>
              </a:spcBef>
              <a:buNone/>
            </a:pPr>
            <a:r>
              <a:rPr lang="en-UA" sz="1300" b="1" dirty="0">
                <a:solidFill>
                  <a:srgbClr val="C9A227"/>
                </a:solidFill>
              </a:rPr>
              <a:t>Фінансування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A" sz="1300" dirty="0">
                <a:solidFill>
                  <a:srgbClr val="AEB9C7"/>
                </a:solidFill>
              </a:rPr>
              <a:t>Дослідження не отримувало зовнішнього фінансування.</a:t>
            </a:r>
          </a:p>
        </p:txBody>
      </p:sp>
      <p:sp>
        <p:nvSpPr>
          <p:cNvPr id="7" name="EN_Body">
            <a:extLst>
              <a:ext uri="{FF2B5EF4-FFF2-40B4-BE49-F238E27FC236}">
                <a16:creationId xmlns:a16="http://schemas.microsoft.com/office/drawing/2014/main" id="{F7EC1F0E-15CA-069E-9837-45DE25AAB540}"/>
              </a:ext>
            </a:extLst>
          </p:cNvPr>
          <p:cNvSpPr txBox="1"/>
          <p:nvPr/>
        </p:nvSpPr>
        <p:spPr>
          <a:xfrm>
            <a:off x="6477000" y="1854200"/>
            <a:ext cx="4953000" cy="31750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marL="0" indent="0">
              <a:buNone/>
            </a:pPr>
            <a:r>
              <a:rPr lang="en-UA" sz="1500" dirty="0">
                <a:solidFill>
                  <a:srgbClr val="AEB9C7"/>
                </a:solidFill>
              </a:rPr>
              <a:t>The author discloses the following relationships:</a:t>
            </a:r>
          </a:p>
          <a:p>
            <a:pPr>
              <a:spcBef>
                <a:spcPts val="500"/>
              </a:spcBef>
            </a:pPr>
            <a:r>
              <a:rPr lang="en-UA" sz="1500" b="1" dirty="0">
                <a:solidFill>
                  <a:srgbClr val="C9A227"/>
                </a:solidFill>
              </a:rPr>
              <a:t>Employment:  </a:t>
            </a:r>
            <a:r>
              <a:rPr lang="en-UA" sz="1400" dirty="0">
                <a:solidFill>
                  <a:srgbClr val="F2F5F9"/>
                </a:solidFill>
              </a:rPr>
              <a:t>[company]</a:t>
            </a:r>
            <a:r>
              <a:rPr lang="uk-UA" sz="1400" dirty="0">
                <a:solidFill>
                  <a:srgbClr val="F2F5F9"/>
                </a:solidFill>
              </a:rPr>
              <a:t> </a:t>
            </a:r>
            <a:r>
              <a:rPr lang="en-US" sz="1400" i="1" dirty="0">
                <a:solidFill>
                  <a:srgbClr val="F2F5F9"/>
                </a:solidFill>
              </a:rPr>
              <a:t>or</a:t>
            </a:r>
            <a:r>
              <a:rPr lang="en-US" sz="1400" dirty="0">
                <a:solidFill>
                  <a:srgbClr val="F2F5F9"/>
                </a:solidFill>
              </a:rPr>
              <a:t> none</a:t>
            </a:r>
            <a:endParaRPr lang="uk-UA" sz="1500" b="1" dirty="0">
              <a:solidFill>
                <a:srgbClr val="C9A227"/>
              </a:solidFill>
            </a:endParaRPr>
          </a:p>
          <a:p>
            <a:pPr>
              <a:spcBef>
                <a:spcPts val="500"/>
              </a:spcBef>
            </a:pPr>
            <a:r>
              <a:rPr lang="en-UA" sz="1500" b="1" dirty="0">
                <a:solidFill>
                  <a:srgbClr val="C9A227"/>
                </a:solidFill>
              </a:rPr>
              <a:t>Grants / research:  </a:t>
            </a:r>
            <a:r>
              <a:rPr lang="en-UA" sz="1500" dirty="0">
                <a:solidFill>
                  <a:srgbClr val="F2F5F9"/>
                </a:solidFill>
              </a:rPr>
              <a:t>[company]</a:t>
            </a:r>
            <a:r>
              <a:rPr lang="en-US" sz="1600" dirty="0">
                <a:solidFill>
                  <a:srgbClr val="F2F5F9"/>
                </a:solidFill>
              </a:rPr>
              <a:t> </a:t>
            </a:r>
            <a:r>
              <a:rPr lang="en-US" sz="1600" i="1" dirty="0">
                <a:solidFill>
                  <a:srgbClr val="F2F5F9"/>
                </a:solidFill>
              </a:rPr>
              <a:t>or</a:t>
            </a:r>
            <a:r>
              <a:rPr lang="en-US" sz="1600" dirty="0">
                <a:solidFill>
                  <a:srgbClr val="F2F5F9"/>
                </a:solidFill>
              </a:rPr>
              <a:t> none</a:t>
            </a:r>
            <a:endParaRPr lang="uk-UA" b="1" dirty="0">
              <a:solidFill>
                <a:srgbClr val="C9A227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Speaker honoraria:  </a:t>
            </a:r>
            <a:r>
              <a:rPr lang="en-UA" sz="1500" dirty="0">
                <a:solidFill>
                  <a:srgbClr val="F2F5F9"/>
                </a:solidFill>
              </a:rPr>
              <a:t>[company]</a:t>
            </a:r>
            <a:r>
              <a:rPr lang="en-US" sz="1600" i="1" dirty="0">
                <a:solidFill>
                  <a:srgbClr val="F2F5F9"/>
                </a:solidFill>
              </a:rPr>
              <a:t> or</a:t>
            </a:r>
            <a:r>
              <a:rPr lang="en-US" sz="1600" dirty="0">
                <a:solidFill>
                  <a:srgbClr val="F2F5F9"/>
                </a:solidFill>
              </a:rPr>
              <a:t> none</a:t>
            </a:r>
            <a:endParaRPr lang="en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Consultant:  </a:t>
            </a:r>
            <a:r>
              <a:rPr lang="en-UA" sz="1500" dirty="0">
                <a:solidFill>
                  <a:srgbClr val="F2F5F9"/>
                </a:solidFill>
              </a:rPr>
              <a:t>[company]</a:t>
            </a:r>
            <a:r>
              <a:rPr lang="en-US" sz="1600" i="1" dirty="0">
                <a:solidFill>
                  <a:srgbClr val="F2F5F9"/>
                </a:solidFill>
              </a:rPr>
              <a:t> or</a:t>
            </a:r>
            <a:r>
              <a:rPr lang="en-US" sz="1600" dirty="0">
                <a:solidFill>
                  <a:srgbClr val="F2F5F9"/>
                </a:solidFill>
              </a:rPr>
              <a:t> none</a:t>
            </a:r>
            <a:endParaRPr lang="en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Stock ownership:  </a:t>
            </a:r>
            <a:r>
              <a:rPr lang="en-UA" sz="1500" dirty="0">
                <a:solidFill>
                  <a:srgbClr val="F2F5F9"/>
                </a:solidFill>
              </a:rPr>
              <a:t>[company]</a:t>
            </a:r>
            <a:r>
              <a:rPr lang="en-US" sz="1600" i="1" dirty="0">
                <a:solidFill>
                  <a:srgbClr val="F2F5F9"/>
                </a:solidFill>
              </a:rPr>
              <a:t> or</a:t>
            </a:r>
            <a:r>
              <a:rPr lang="en-US" sz="1600" dirty="0">
                <a:solidFill>
                  <a:srgbClr val="F2F5F9"/>
                </a:solidFill>
              </a:rPr>
              <a:t> none</a:t>
            </a:r>
            <a:endParaRPr lang="en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Royalties / patents:  </a:t>
            </a:r>
            <a:r>
              <a:rPr lang="en-UA" sz="1500" dirty="0">
                <a:solidFill>
                  <a:srgbClr val="F2F5F9"/>
                </a:solidFill>
              </a:rPr>
              <a:t>[company]</a:t>
            </a:r>
            <a:r>
              <a:rPr lang="en-US" sz="1600" i="1" dirty="0">
                <a:solidFill>
                  <a:srgbClr val="F2F5F9"/>
                </a:solidFill>
              </a:rPr>
              <a:t> or</a:t>
            </a:r>
            <a:r>
              <a:rPr lang="en-US" sz="1600" dirty="0">
                <a:solidFill>
                  <a:srgbClr val="F2F5F9"/>
                </a:solidFill>
              </a:rPr>
              <a:t> none</a:t>
            </a:r>
            <a:endParaRPr lang="uk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Travel expenses:  </a:t>
            </a:r>
            <a:r>
              <a:rPr lang="en-UA" sz="1500" dirty="0">
                <a:solidFill>
                  <a:srgbClr val="F2F5F9"/>
                </a:solidFill>
              </a:rPr>
              <a:t>[company]</a:t>
            </a:r>
            <a:r>
              <a:rPr lang="en-US" sz="1600" i="1" dirty="0">
                <a:solidFill>
                  <a:srgbClr val="F2F5F9"/>
                </a:solidFill>
              </a:rPr>
              <a:t> or</a:t>
            </a:r>
            <a:r>
              <a:rPr lang="en-US" sz="1600" dirty="0">
                <a:solidFill>
                  <a:srgbClr val="F2F5F9"/>
                </a:solidFill>
              </a:rPr>
              <a:t> none</a:t>
            </a:r>
            <a:endParaRPr lang="uk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Other:  </a:t>
            </a:r>
            <a:r>
              <a:rPr lang="en-UA" sz="1500" dirty="0">
                <a:solidFill>
                  <a:srgbClr val="F2F5F9"/>
                </a:solidFill>
              </a:rPr>
              <a:t>[company]</a:t>
            </a:r>
            <a:r>
              <a:rPr lang="en-US" sz="1600" i="1" dirty="0">
                <a:solidFill>
                  <a:srgbClr val="F2F5F9"/>
                </a:solidFill>
              </a:rPr>
              <a:t> or</a:t>
            </a:r>
            <a:r>
              <a:rPr lang="en-US" sz="1600" dirty="0">
                <a:solidFill>
                  <a:srgbClr val="F2F5F9"/>
                </a:solidFill>
              </a:rPr>
              <a:t> none</a:t>
            </a:r>
            <a:endParaRPr lang="en-US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endParaRPr lang="en-UA" sz="1500" dirty="0">
              <a:solidFill>
                <a:srgbClr val="F2F5F9"/>
              </a:solidFill>
            </a:endParaRPr>
          </a:p>
          <a:p>
            <a:pPr marL="0" indent="0">
              <a:spcBef>
                <a:spcPts val="700"/>
              </a:spcBef>
              <a:buNone/>
            </a:pPr>
            <a:r>
              <a:rPr lang="en-UA" sz="1300" b="1" dirty="0">
                <a:solidFill>
                  <a:srgbClr val="C9A227"/>
                </a:solidFill>
              </a:rPr>
              <a:t>Funding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A" sz="1300" dirty="0">
                <a:solidFill>
                  <a:srgbClr val="AEB9C7"/>
                </a:solidFill>
              </a:rPr>
              <a:t>This research received no external funding.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8C5E7F-6E2D-EAFC-291F-DC6C8F7B5677}"/>
              </a:ext>
            </a:extLst>
          </p:cNvPr>
          <p:cNvSpPr/>
          <p:nvPr/>
        </p:nvSpPr>
        <p:spPr>
          <a:xfrm>
            <a:off x="6121400" y="1651000"/>
            <a:ext cx="19050" cy="3429000"/>
          </a:xfrm>
          <a:prstGeom prst="rect">
            <a:avLst/>
          </a:prstGeom>
          <a:solidFill>
            <a:srgbClr val="3A5575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65C8B6-353B-5AE9-7E12-C844BC249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8313"/>
            <a:ext cx="739775" cy="7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67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E590-EE27-DFD0-D538-95AC74C60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КЛІНІЧНИЙ ВИПАДОК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CBCFB-C181-FF86-D3FF-0CFFE13E0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A" sz="2400" b="1" dirty="0">
                <a:solidFill>
                  <a:srgbClr val="3A3A3A"/>
                </a:solidFill>
              </a:rPr>
              <a:t>Clinical Case Presentation</a:t>
            </a:r>
          </a:p>
          <a:p>
            <a:pPr>
              <a:spcBef>
                <a:spcPts val="600"/>
              </a:spcBef>
              <a:buNone/>
            </a:pPr>
            <a:r>
              <a:rPr lang="uk-UA" sz="1600" dirty="0">
                <a:solidFill>
                  <a:srgbClr val="747474"/>
                </a:solidFill>
              </a:rPr>
              <a:t>Структуровано за рекомендаціями CARE (CAse REport)</a:t>
            </a:r>
          </a:p>
          <a:p>
            <a:pPr>
              <a:spcBef>
                <a:spcPts val="1200"/>
              </a:spcBef>
              <a:buNone/>
            </a:pPr>
            <a:r>
              <a:rPr lang="uk-UA" sz="1400" dirty="0">
                <a:solidFill>
                  <a:srgbClr val="C00000"/>
                </a:solidFill>
              </a:rPr>
              <a:t>Пацієнт  •  Клінічні дані  •  Хронологія  •  Діагностика  •  Втручання  •  Результат  •  Обговорення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A72203-01B2-EE10-D3FF-22F5ACEBA7F3}"/>
              </a:ext>
            </a:extLst>
          </p:cNvPr>
          <p:cNvSpPr txBox="1"/>
          <p:nvPr/>
        </p:nvSpPr>
        <p:spPr>
          <a:xfrm>
            <a:off x="748260" y="6381345"/>
            <a:ext cx="188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CA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se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RE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port</a:t>
            </a:r>
            <a:endParaRPr lang="en-UA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1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E590-EE27-DFD0-D538-95AC74C6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>
                <a:solidFill>
                  <a:srgbClr val="747474"/>
                </a:solidFill>
              </a:rPr>
              <a:t>Пацієнт та анамнез</a:t>
            </a:r>
            <a:r>
              <a:rPr lang="en-UA" sz="2000" dirty="0">
                <a:solidFill>
                  <a:srgbClr val="0E2841"/>
                </a:solidFill>
              </a:rPr>
              <a:t>   /  Patient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CBCFB-C181-FF86-D3FF-0CFFE13E0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Демографія</a:t>
            </a:r>
          </a:p>
          <a:p>
            <a:pPr marL="285750" indent="-285750">
              <a:buFont typeface="Arial"/>
              <a:buChar char="•"/>
            </a:pPr>
            <a:r>
              <a:rPr lang="uk-UA" sz="1600" dirty="0">
                <a:solidFill>
                  <a:srgbClr val="3A3A3A"/>
                </a:solidFill>
              </a:rPr>
              <a:t>[Вік] років, [стать]. [Професія / соціальний статус — за потреби]</a:t>
            </a:r>
          </a:p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Основна скарга</a:t>
            </a:r>
          </a:p>
          <a:p>
            <a:pPr marL="285750" indent="-285750">
              <a:buFont typeface="Arial"/>
              <a:buChar char="•"/>
            </a:pPr>
            <a:r>
              <a:rPr lang="uk-UA" sz="1600" dirty="0">
                <a:solidFill>
                  <a:srgbClr val="3A3A3A"/>
                </a:solidFill>
              </a:rPr>
              <a:t>[Скарга та її давність — напр. «біль у правій гомілці протягом 3 тижнів»]</a:t>
            </a:r>
          </a:p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Анамнез та супутні стани</a:t>
            </a:r>
          </a:p>
          <a:p>
            <a:pPr marL="285750" indent="-285750">
              <a:buFont typeface="Arial"/>
              <a:buChar char="•"/>
            </a:pPr>
            <a:r>
              <a:rPr lang="uk-UA" sz="1600" dirty="0">
                <a:solidFill>
                  <a:srgbClr val="3A3A3A"/>
                </a:solidFill>
              </a:rPr>
              <a:t>[Серцево-судинні фактори ризику: артеріальна гіпертензія, цукровий діабет, дисліпідемія]</a:t>
            </a:r>
          </a:p>
          <a:p>
            <a:pPr marL="285750" indent="-285750">
              <a:buFont typeface="Arial"/>
              <a:buChar char="•"/>
            </a:pPr>
            <a:r>
              <a:rPr lang="uk-UA" sz="1600" dirty="0">
                <a:solidFill>
                  <a:srgbClr val="3A3A3A"/>
                </a:solidFill>
              </a:rPr>
              <a:t>[Куріння — пачко-роки; вживання алкоголю]</a:t>
            </a:r>
          </a:p>
          <a:p>
            <a:pPr marL="285750" indent="-285750">
              <a:buFont typeface="Arial"/>
              <a:buChar char="•"/>
            </a:pPr>
            <a:r>
              <a:rPr lang="uk-UA" sz="1600" dirty="0">
                <a:solidFill>
                  <a:srgbClr val="3A3A3A"/>
                </a:solidFill>
              </a:rPr>
              <a:t>[Прийом антикоагулянтів / антиагрегантів; алергії]</a:t>
            </a:r>
          </a:p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Функціональний статус</a:t>
            </a:r>
          </a:p>
          <a:p>
            <a:pPr marL="285750" indent="-285750">
              <a:buFont typeface="Arial"/>
              <a:buChar char="•"/>
            </a:pPr>
            <a:r>
              <a:rPr lang="uk-UA" sz="1600" dirty="0">
                <a:solidFill>
                  <a:srgbClr val="3A3A3A"/>
                </a:solidFill>
              </a:rPr>
              <a:t>[Ходить самостійно / інше; попередні втручання з цього приводу]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6D07B9-F853-F8F8-301F-0E90AC0968DC}"/>
              </a:ext>
            </a:extLst>
          </p:cNvPr>
          <p:cNvSpPr txBox="1"/>
          <p:nvPr/>
        </p:nvSpPr>
        <p:spPr>
          <a:xfrm>
            <a:off x="748260" y="6381345"/>
            <a:ext cx="188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CA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se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RE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port</a:t>
            </a:r>
            <a:endParaRPr lang="en-UA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89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E590-EE27-DFD0-D538-95AC74C6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>
                <a:solidFill>
                  <a:srgbClr val="747474"/>
                </a:solidFill>
              </a:rPr>
              <a:t>Клінічні дані</a:t>
            </a:r>
            <a:r>
              <a:rPr lang="en-UA" sz="2000" dirty="0">
                <a:solidFill>
                  <a:srgbClr val="0E2841"/>
                </a:solidFill>
              </a:rPr>
              <a:t>   /  Clinical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CBCFB-C181-FF86-D3FF-0CFFE13E0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0" y="1828800"/>
            <a:ext cx="5969000" cy="4356100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Загальний огляд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[Вітальні показники; загальний стан]</a:t>
            </a:r>
          </a:p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Місцевий статус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[Пульсація артерій за рівнями; кісточково-плечовий індекс]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[Зміни шкіри, виразка, некроз — локалізація, розмір, межі]</a:t>
            </a:r>
          </a:p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Неврологічний статус ураженої кінцівки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[Чутливість, рухи; капілярне наповнення]</a:t>
            </a:r>
          </a:p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Значущі негативні дані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[Напр.: без шумів над магістральними артеріями]</a:t>
            </a:r>
          </a:p>
        </p:txBody>
      </p:sp>
      <p:sp>
        <p:nvSpPr>
          <p:cNvPr id="5" name="PhotoPH">
            <a:extLst>
              <a:ext uri="{FF2B5EF4-FFF2-40B4-BE49-F238E27FC236}">
                <a16:creationId xmlns:a16="http://schemas.microsoft.com/office/drawing/2014/main" id="{D848E7C2-E184-814C-927B-8E13377B8114}"/>
              </a:ext>
            </a:extLst>
          </p:cNvPr>
          <p:cNvSpPr/>
          <p:nvPr/>
        </p:nvSpPr>
        <p:spPr>
          <a:xfrm>
            <a:off x="838200" y="1905000"/>
            <a:ext cx="4241800" cy="3175000"/>
          </a:xfrm>
          <a:prstGeom prst="rect">
            <a:avLst/>
          </a:prstGeom>
          <a:solidFill>
            <a:srgbClr val="F2F2F2"/>
          </a:solidFill>
          <a:ln w="15875" cap="flat" cmpd="sng" algn="ctr">
            <a:solidFill>
              <a:srgbClr val="0E2841"/>
            </a:solidFill>
            <a:prstDash val="dash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ctr" anchorCtr="0">
            <a:noAutofit/>
          </a:bodyPr>
          <a:lstStyle/>
          <a:p>
            <a:pPr algn="l"/>
            <a:r>
              <a:rPr lang="ru-RU" sz="1400">
                <a:solidFill>
                  <a:srgbClr val="6E6E6E"/>
                </a:solidFill>
                <a:latin typeface="Aptos Display"/>
              </a:rPr>
              <a:t>[ Фото / </a:t>
            </a:r>
            <a:r>
              <a:rPr lang="en-GB" sz="1400">
                <a:solidFill>
                  <a:srgbClr val="6E6E6E"/>
                </a:solidFill>
                <a:latin typeface="Aptos Display"/>
              </a:rPr>
              <a:t>Photo ]</a:t>
            </a:r>
            <a:endParaRPr lang="en-UA" sz="1400">
              <a:solidFill>
                <a:srgbClr val="6E6E6E"/>
              </a:solidFill>
              <a:latin typeface="Aptos Displ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30FB8-2B29-3844-9D0D-CABECA4BFEBE}"/>
              </a:ext>
            </a:extLst>
          </p:cNvPr>
          <p:cNvSpPr txBox="1"/>
          <p:nvPr/>
        </p:nvSpPr>
        <p:spPr>
          <a:xfrm>
            <a:off x="838200" y="5130800"/>
            <a:ext cx="4241800" cy="5080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spAutoFit/>
          </a:bodyPr>
          <a:lstStyle/>
          <a:p>
            <a:pPr algn="l"/>
            <a:r>
              <a:rPr lang="ru-RU" sz="1100" i="1">
                <a:solidFill>
                  <a:srgbClr val="747474"/>
                </a:solidFill>
                <a:latin typeface="Aptos Display"/>
              </a:rPr>
              <a:t>Рис. 1 — [клінічна картина: локалізація, розмір, межі]</a:t>
            </a:r>
            <a:endParaRPr lang="en-UA" sz="1100" i="1">
              <a:solidFill>
                <a:srgbClr val="747474"/>
              </a:solidFill>
              <a:latin typeface="Aptos Displ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FB163E-01E3-3D43-E22F-2F53DF928AA3}"/>
              </a:ext>
            </a:extLst>
          </p:cNvPr>
          <p:cNvSpPr txBox="1"/>
          <p:nvPr/>
        </p:nvSpPr>
        <p:spPr>
          <a:xfrm>
            <a:off x="748260" y="6381345"/>
            <a:ext cx="188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CA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se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RE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port</a:t>
            </a:r>
            <a:endParaRPr lang="en-UA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25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E590-EE27-DFD0-D538-95AC74C6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>
                <a:solidFill>
                  <a:srgbClr val="747474"/>
                </a:solidFill>
              </a:rPr>
              <a:t>Хронологія</a:t>
            </a:r>
            <a:r>
              <a:rPr lang="en-UA" sz="2000" dirty="0">
                <a:solidFill>
                  <a:srgbClr val="0E2841"/>
                </a:solidFill>
              </a:rPr>
              <a:t>   /  Timeline</a:t>
            </a:r>
          </a:p>
        </p:txBody>
      </p:sp>
      <p:sp>
        <p:nvSpPr>
          <p:cNvPr id="3" name="AxisArrow">
            <a:extLst>
              <a:ext uri="{FF2B5EF4-FFF2-40B4-BE49-F238E27FC236}">
                <a16:creationId xmlns:a16="http://schemas.microsoft.com/office/drawing/2014/main" id="{B0452EA5-2E3E-3446-A4D9-8D0A66A13A08}"/>
              </a:ext>
            </a:extLst>
          </p:cNvPr>
          <p:cNvSpPr/>
          <p:nvPr/>
        </p:nvSpPr>
        <p:spPr>
          <a:xfrm>
            <a:off x="889000" y="3695700"/>
            <a:ext cx="10414000" cy="228600"/>
          </a:xfrm>
          <a:prstGeom prst="rightArrow">
            <a:avLst/>
          </a:prstGeom>
          <a:solidFill>
            <a:srgbClr val="C00000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6543FA6-249A-8543-8431-AC11C4131EEA}"/>
              </a:ext>
            </a:extLst>
          </p:cNvPr>
          <p:cNvSpPr/>
          <p:nvPr/>
        </p:nvSpPr>
        <p:spPr>
          <a:xfrm>
            <a:off x="1066800" y="3606800"/>
            <a:ext cx="406400" cy="406400"/>
          </a:xfrm>
          <a:prstGeom prst="ellipse">
            <a:avLst/>
          </a:prstGeom>
          <a:solidFill>
            <a:srgbClr val="0E2841"/>
          </a:solidFill>
          <a:ln w="31750" cap="flat" cmpd="sng" algn="ctr">
            <a:solidFill>
              <a:srgbClr val="FFFFFF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ctr" anchorCtr="0">
            <a:noAutofit/>
          </a:bodyPr>
          <a:lstStyle/>
          <a:p>
            <a:pPr algn="l"/>
            <a:r>
              <a:rPr lang="en-UA" sz="1400" b="1">
                <a:solidFill>
                  <a:srgbClr val="FFFFFF"/>
                </a:solidFill>
                <a:latin typeface="Aptos Display"/>
              </a:rPr>
              <a:t>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529F52-F889-944B-82E7-F111BB96D31C}"/>
              </a:ext>
            </a:extLst>
          </p:cNvPr>
          <p:cNvSpPr/>
          <p:nvPr/>
        </p:nvSpPr>
        <p:spPr>
          <a:xfrm>
            <a:off x="1257300" y="3505200"/>
            <a:ext cx="25400" cy="101600"/>
          </a:xfrm>
          <a:prstGeom prst="rect">
            <a:avLst/>
          </a:prstGeom>
          <a:solidFill>
            <a:srgbClr val="C00000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A"/>
          </a:p>
        </p:txBody>
      </p:sp>
      <p:sp>
        <p:nvSpPr>
          <p:cNvPr id="8" name="EvtBox0">
            <a:extLst>
              <a:ext uri="{FF2B5EF4-FFF2-40B4-BE49-F238E27FC236}">
                <a16:creationId xmlns:a16="http://schemas.microsoft.com/office/drawing/2014/main" id="{766A5FB7-47D7-344C-991A-A011ABA9DB41}"/>
              </a:ext>
            </a:extLst>
          </p:cNvPr>
          <p:cNvSpPr txBox="1"/>
          <p:nvPr/>
        </p:nvSpPr>
        <p:spPr>
          <a:xfrm>
            <a:off x="317500" y="2514600"/>
            <a:ext cx="1905000" cy="518091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spAutoFit/>
          </a:bodyPr>
          <a:lstStyle/>
          <a:p>
            <a:pPr algn="ctr">
              <a:buNone/>
            </a:pPr>
            <a:r>
              <a:rPr lang="uk-UA" sz="1400" b="1" dirty="0">
                <a:solidFill>
                  <a:srgbClr val="0E2841"/>
                </a:solidFill>
              </a:rPr>
              <a:t>Звернення</a:t>
            </a:r>
          </a:p>
          <a:p>
            <a:pPr algn="ctr">
              <a:spcBef>
                <a:spcPts val="200"/>
              </a:spcBef>
              <a:buNone/>
            </a:pPr>
            <a:r>
              <a:rPr lang="uk-UA" sz="1200" dirty="0">
                <a:solidFill>
                  <a:srgbClr val="3A3A3A"/>
                </a:solidFill>
              </a:rPr>
              <a:t>[симптоми, давність]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6E4991E-980E-1042-8B92-A210723D03F3}"/>
              </a:ext>
            </a:extLst>
          </p:cNvPr>
          <p:cNvSpPr/>
          <p:nvPr/>
        </p:nvSpPr>
        <p:spPr>
          <a:xfrm>
            <a:off x="3479800" y="3606800"/>
            <a:ext cx="406400" cy="406400"/>
          </a:xfrm>
          <a:prstGeom prst="ellipse">
            <a:avLst/>
          </a:prstGeom>
          <a:solidFill>
            <a:srgbClr val="0E2841"/>
          </a:solidFill>
          <a:ln w="31750" cap="flat" cmpd="sng" algn="ctr">
            <a:solidFill>
              <a:srgbClr val="FFFFFF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ctr" anchorCtr="0">
            <a:noAutofit/>
          </a:bodyPr>
          <a:lstStyle/>
          <a:p>
            <a:pPr algn="l"/>
            <a:r>
              <a:rPr lang="en-UA" sz="1400" b="1">
                <a:solidFill>
                  <a:srgbClr val="FFFFFF"/>
                </a:solidFill>
                <a:latin typeface="Aptos Display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C76F38-9820-8440-91CF-6A4694C78733}"/>
              </a:ext>
            </a:extLst>
          </p:cNvPr>
          <p:cNvSpPr/>
          <p:nvPr/>
        </p:nvSpPr>
        <p:spPr>
          <a:xfrm>
            <a:off x="3670300" y="4013200"/>
            <a:ext cx="25400" cy="101600"/>
          </a:xfrm>
          <a:prstGeom prst="rect">
            <a:avLst/>
          </a:prstGeom>
          <a:solidFill>
            <a:srgbClr val="C00000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A"/>
          </a:p>
        </p:txBody>
      </p:sp>
      <p:sp>
        <p:nvSpPr>
          <p:cNvPr id="11" name="EvtBox1">
            <a:extLst>
              <a:ext uri="{FF2B5EF4-FFF2-40B4-BE49-F238E27FC236}">
                <a16:creationId xmlns:a16="http://schemas.microsoft.com/office/drawing/2014/main" id="{3D53E0A0-16BD-0641-A2E9-86E808B819EA}"/>
              </a:ext>
            </a:extLst>
          </p:cNvPr>
          <p:cNvSpPr txBox="1"/>
          <p:nvPr/>
        </p:nvSpPr>
        <p:spPr>
          <a:xfrm>
            <a:off x="2730500" y="4114800"/>
            <a:ext cx="1905000" cy="518091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spAutoFit/>
          </a:bodyPr>
          <a:lstStyle/>
          <a:p>
            <a:pPr algn="ctr">
              <a:buNone/>
            </a:pPr>
            <a:r>
              <a:rPr lang="uk-UA" sz="1400" b="1" dirty="0">
                <a:solidFill>
                  <a:srgbClr val="0E2841"/>
                </a:solidFill>
              </a:rPr>
              <a:t>Діагностика</a:t>
            </a:r>
          </a:p>
          <a:p>
            <a:pPr algn="ctr">
              <a:spcBef>
                <a:spcPts val="200"/>
              </a:spcBef>
              <a:buNone/>
            </a:pPr>
            <a:r>
              <a:rPr lang="uk-UA" sz="1200" dirty="0">
                <a:solidFill>
                  <a:srgbClr val="3A3A3A"/>
                </a:solidFill>
              </a:rPr>
              <a:t>[ключові обстеження]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57912ED-78A1-3B4F-8372-9A3AB09718A6}"/>
              </a:ext>
            </a:extLst>
          </p:cNvPr>
          <p:cNvSpPr/>
          <p:nvPr/>
        </p:nvSpPr>
        <p:spPr>
          <a:xfrm>
            <a:off x="5892800" y="3606800"/>
            <a:ext cx="406400" cy="406400"/>
          </a:xfrm>
          <a:prstGeom prst="ellipse">
            <a:avLst/>
          </a:prstGeom>
          <a:solidFill>
            <a:srgbClr val="0E2841"/>
          </a:solidFill>
          <a:ln w="31750" cap="flat" cmpd="sng" algn="ctr">
            <a:solidFill>
              <a:srgbClr val="FFFFFF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ctr" anchorCtr="0">
            <a:noAutofit/>
          </a:bodyPr>
          <a:lstStyle/>
          <a:p>
            <a:pPr algn="l"/>
            <a:r>
              <a:rPr lang="en-UA" sz="1400" b="1">
                <a:solidFill>
                  <a:srgbClr val="FFFFFF"/>
                </a:solidFill>
                <a:latin typeface="Aptos Display"/>
              </a:rPr>
              <a:t>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3C1F33-AC92-8D42-BE3E-B457EA5ABF36}"/>
              </a:ext>
            </a:extLst>
          </p:cNvPr>
          <p:cNvSpPr/>
          <p:nvPr/>
        </p:nvSpPr>
        <p:spPr>
          <a:xfrm>
            <a:off x="6083300" y="3505200"/>
            <a:ext cx="25400" cy="101600"/>
          </a:xfrm>
          <a:prstGeom prst="rect">
            <a:avLst/>
          </a:prstGeom>
          <a:solidFill>
            <a:srgbClr val="C00000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A"/>
          </a:p>
        </p:txBody>
      </p:sp>
      <p:sp>
        <p:nvSpPr>
          <p:cNvPr id="14" name="EvtBox2">
            <a:extLst>
              <a:ext uri="{FF2B5EF4-FFF2-40B4-BE49-F238E27FC236}">
                <a16:creationId xmlns:a16="http://schemas.microsoft.com/office/drawing/2014/main" id="{B1A1F12B-84DD-4446-B318-EBD1180EF908}"/>
              </a:ext>
            </a:extLst>
          </p:cNvPr>
          <p:cNvSpPr txBox="1"/>
          <p:nvPr/>
        </p:nvSpPr>
        <p:spPr>
          <a:xfrm>
            <a:off x="5143500" y="2514600"/>
            <a:ext cx="1905000" cy="518091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spAutoFit/>
          </a:bodyPr>
          <a:lstStyle/>
          <a:p>
            <a:pPr algn="ctr">
              <a:buNone/>
            </a:pPr>
            <a:r>
              <a:rPr lang="uk-UA" sz="1400" b="1" dirty="0">
                <a:solidFill>
                  <a:srgbClr val="0E2841"/>
                </a:solidFill>
              </a:rPr>
              <a:t>Госпіталізація</a:t>
            </a:r>
          </a:p>
          <a:p>
            <a:pPr algn="ctr">
              <a:spcBef>
                <a:spcPts val="200"/>
              </a:spcBef>
              <a:buNone/>
            </a:pPr>
            <a:r>
              <a:rPr lang="uk-UA" sz="1200" dirty="0">
                <a:solidFill>
                  <a:srgbClr val="3A3A3A"/>
                </a:solidFill>
              </a:rPr>
              <a:t>[стан при надходженні]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69E1332-236A-D74A-8C7D-6C8497F7D182}"/>
              </a:ext>
            </a:extLst>
          </p:cNvPr>
          <p:cNvSpPr/>
          <p:nvPr/>
        </p:nvSpPr>
        <p:spPr>
          <a:xfrm>
            <a:off x="8305800" y="3606800"/>
            <a:ext cx="406400" cy="406400"/>
          </a:xfrm>
          <a:prstGeom prst="ellipse">
            <a:avLst/>
          </a:prstGeom>
          <a:solidFill>
            <a:srgbClr val="0E2841"/>
          </a:solidFill>
          <a:ln w="31750" cap="flat" cmpd="sng" algn="ctr">
            <a:solidFill>
              <a:srgbClr val="FFFFFF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ctr" anchorCtr="0">
            <a:noAutofit/>
          </a:bodyPr>
          <a:lstStyle/>
          <a:p>
            <a:pPr algn="l"/>
            <a:r>
              <a:rPr lang="en-UA" sz="1400" b="1">
                <a:solidFill>
                  <a:srgbClr val="FFFFFF"/>
                </a:solidFill>
                <a:latin typeface="Aptos Display"/>
              </a:rPr>
              <a:t>4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B2BA3B-CC9C-354B-AF54-1DF3233EB409}"/>
              </a:ext>
            </a:extLst>
          </p:cNvPr>
          <p:cNvSpPr/>
          <p:nvPr/>
        </p:nvSpPr>
        <p:spPr>
          <a:xfrm>
            <a:off x="8496300" y="4013200"/>
            <a:ext cx="25400" cy="101600"/>
          </a:xfrm>
          <a:prstGeom prst="rect">
            <a:avLst/>
          </a:prstGeom>
          <a:solidFill>
            <a:srgbClr val="C00000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A"/>
          </a:p>
        </p:txBody>
      </p:sp>
      <p:sp>
        <p:nvSpPr>
          <p:cNvPr id="17" name="EvtBox3">
            <a:extLst>
              <a:ext uri="{FF2B5EF4-FFF2-40B4-BE49-F238E27FC236}">
                <a16:creationId xmlns:a16="http://schemas.microsoft.com/office/drawing/2014/main" id="{41AAF498-709D-024E-9334-2783D0B9E753}"/>
              </a:ext>
            </a:extLst>
          </p:cNvPr>
          <p:cNvSpPr txBox="1"/>
          <p:nvPr/>
        </p:nvSpPr>
        <p:spPr>
          <a:xfrm>
            <a:off x="7556500" y="4114800"/>
            <a:ext cx="1905000" cy="518091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spAutoFit/>
          </a:bodyPr>
          <a:lstStyle/>
          <a:p>
            <a:pPr algn="ctr">
              <a:buNone/>
            </a:pPr>
            <a:r>
              <a:rPr lang="uk-UA" sz="1400" b="1" dirty="0">
                <a:solidFill>
                  <a:srgbClr val="0E2841"/>
                </a:solidFill>
              </a:rPr>
              <a:t>Втручання</a:t>
            </a:r>
          </a:p>
          <a:p>
            <a:pPr algn="ctr">
              <a:spcBef>
                <a:spcPts val="200"/>
              </a:spcBef>
              <a:buNone/>
            </a:pPr>
            <a:r>
              <a:rPr lang="uk-UA" sz="1200" dirty="0">
                <a:solidFill>
                  <a:srgbClr val="3A3A3A"/>
                </a:solidFill>
              </a:rPr>
              <a:t>[метод лікування]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5B76168-C2CC-4B46-B99B-3FFDBEC8359A}"/>
              </a:ext>
            </a:extLst>
          </p:cNvPr>
          <p:cNvSpPr/>
          <p:nvPr/>
        </p:nvSpPr>
        <p:spPr>
          <a:xfrm>
            <a:off x="10718800" y="3606800"/>
            <a:ext cx="406400" cy="406400"/>
          </a:xfrm>
          <a:prstGeom prst="ellipse">
            <a:avLst/>
          </a:prstGeom>
          <a:solidFill>
            <a:srgbClr val="0E2841"/>
          </a:solidFill>
          <a:ln w="31750" cap="flat" cmpd="sng" algn="ctr">
            <a:solidFill>
              <a:srgbClr val="FFFFFF"/>
            </a:solidFill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ctr" anchorCtr="0">
            <a:noAutofit/>
          </a:bodyPr>
          <a:lstStyle/>
          <a:p>
            <a:pPr algn="l"/>
            <a:r>
              <a:rPr lang="en-UA" sz="1400" b="1">
                <a:solidFill>
                  <a:srgbClr val="FFFFFF"/>
                </a:solidFill>
                <a:latin typeface="Aptos Display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E19C90D-A511-C54D-8CA9-D9B5509FECEB}"/>
              </a:ext>
            </a:extLst>
          </p:cNvPr>
          <p:cNvSpPr/>
          <p:nvPr/>
        </p:nvSpPr>
        <p:spPr>
          <a:xfrm>
            <a:off x="10909300" y="3505200"/>
            <a:ext cx="25400" cy="101600"/>
          </a:xfrm>
          <a:prstGeom prst="rect">
            <a:avLst/>
          </a:prstGeom>
          <a:solidFill>
            <a:srgbClr val="C00000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A"/>
          </a:p>
        </p:txBody>
      </p:sp>
      <p:sp>
        <p:nvSpPr>
          <p:cNvPr id="20" name="EvtBox4">
            <a:extLst>
              <a:ext uri="{FF2B5EF4-FFF2-40B4-BE49-F238E27FC236}">
                <a16:creationId xmlns:a16="http://schemas.microsoft.com/office/drawing/2014/main" id="{DC683F8F-B344-CA4A-91A4-59B4B3308523}"/>
              </a:ext>
            </a:extLst>
          </p:cNvPr>
          <p:cNvSpPr txBox="1"/>
          <p:nvPr/>
        </p:nvSpPr>
        <p:spPr>
          <a:xfrm>
            <a:off x="9969500" y="2514600"/>
            <a:ext cx="1905000" cy="518091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spAutoFit/>
          </a:bodyPr>
          <a:lstStyle/>
          <a:p>
            <a:pPr algn="ctr">
              <a:buNone/>
            </a:pPr>
            <a:r>
              <a:rPr lang="uk-UA" sz="1400" b="1" dirty="0">
                <a:solidFill>
                  <a:srgbClr val="0E2841"/>
                </a:solidFill>
              </a:rPr>
              <a:t>Спостереження</a:t>
            </a:r>
          </a:p>
          <a:p>
            <a:pPr algn="ctr">
              <a:spcBef>
                <a:spcPts val="200"/>
              </a:spcBef>
              <a:buNone/>
            </a:pPr>
            <a:r>
              <a:rPr lang="uk-UA" sz="1200" dirty="0">
                <a:solidFill>
                  <a:srgbClr val="3A3A3A"/>
                </a:solidFill>
              </a:rPr>
              <a:t>[результат, контроль]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201B1E-8C25-3F03-EE5E-4B7F1BEA7E20}"/>
              </a:ext>
            </a:extLst>
          </p:cNvPr>
          <p:cNvSpPr txBox="1"/>
          <p:nvPr/>
        </p:nvSpPr>
        <p:spPr>
          <a:xfrm>
            <a:off x="748260" y="6381345"/>
            <a:ext cx="188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CA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se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RE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port</a:t>
            </a:r>
            <a:endParaRPr lang="en-UA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869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E590-EE27-DFD0-D538-95AC74C6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>
                <a:solidFill>
                  <a:srgbClr val="747474"/>
                </a:solidFill>
              </a:rPr>
              <a:t>Діагностика</a:t>
            </a:r>
            <a:r>
              <a:rPr lang="en-UA" sz="2000" dirty="0">
                <a:solidFill>
                  <a:srgbClr val="0E2841"/>
                </a:solidFill>
              </a:rPr>
              <a:t>   /  Diagnostic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CBCFB-C181-FF86-D3FF-0CFFE13E0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0" y="1828800"/>
            <a:ext cx="5969000" cy="4356100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Лабораторні дані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[Ключові показники зі значеннями — не «норма/відхилення»]</a:t>
            </a:r>
          </a:p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Інструментальна діагностика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[Дуплексне сканування: швидкості, ступінь стенозу, опис тромбу]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[Комп’ютерна томографія / ангіографія: сегменти оклюзії, колатералі]</a:t>
            </a:r>
          </a:p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Класифікація та шкали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[Класифікація стану за міжнародним стандартом; шкали ризику — за потреби]</a:t>
            </a:r>
          </a:p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Диференційний діагноз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[Що розглядалося і чому виключено]</a:t>
            </a:r>
          </a:p>
        </p:txBody>
      </p:sp>
      <p:sp>
        <p:nvSpPr>
          <p:cNvPr id="5" name="PhotoPH">
            <a:extLst>
              <a:ext uri="{FF2B5EF4-FFF2-40B4-BE49-F238E27FC236}">
                <a16:creationId xmlns:a16="http://schemas.microsoft.com/office/drawing/2014/main" id="{D848E7C2-E184-814C-927B-8E13377B8114}"/>
              </a:ext>
            </a:extLst>
          </p:cNvPr>
          <p:cNvSpPr/>
          <p:nvPr/>
        </p:nvSpPr>
        <p:spPr>
          <a:xfrm>
            <a:off x="838200" y="1905000"/>
            <a:ext cx="4241800" cy="3175000"/>
          </a:xfrm>
          <a:prstGeom prst="rect">
            <a:avLst/>
          </a:prstGeom>
          <a:solidFill>
            <a:srgbClr val="F2F2F2"/>
          </a:solidFill>
          <a:ln w="15875" cap="flat" cmpd="sng" algn="ctr">
            <a:solidFill>
              <a:srgbClr val="0E2841"/>
            </a:solidFill>
            <a:prstDash val="dash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ctr" anchorCtr="0">
            <a:noAutofit/>
          </a:bodyPr>
          <a:lstStyle/>
          <a:p>
            <a:pPr algn="ctr"/>
            <a:r>
              <a:rPr lang="uk-UA" sz="1400" dirty="0">
                <a:solidFill>
                  <a:srgbClr val="6E6E6E"/>
                </a:solidFill>
              </a:rPr>
              <a:t>[ Знімок / Imaging 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30FB8-2B29-3844-9D0D-CABECA4BFEBE}"/>
              </a:ext>
            </a:extLst>
          </p:cNvPr>
          <p:cNvSpPr txBox="1"/>
          <p:nvPr/>
        </p:nvSpPr>
        <p:spPr>
          <a:xfrm>
            <a:off x="838200" y="5130800"/>
            <a:ext cx="4241800" cy="5080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spAutoFit/>
          </a:bodyPr>
          <a:lstStyle/>
          <a:p>
            <a:r>
              <a:rPr lang="uk-UA" sz="1100" i="1" dirty="0">
                <a:solidFill>
                  <a:srgbClr val="747474"/>
                </a:solidFill>
              </a:rPr>
              <a:t>Рис. 2 — [дуплекс / КТ-ангіографія: сегмент, вимірювання]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3B56EB3-69C8-1DC6-78B0-F196D5A96F83}"/>
              </a:ext>
            </a:extLst>
          </p:cNvPr>
          <p:cNvSpPr txBox="1"/>
          <p:nvPr/>
        </p:nvSpPr>
        <p:spPr>
          <a:xfrm>
            <a:off x="748260" y="6381345"/>
            <a:ext cx="188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CA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se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RE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port</a:t>
            </a:r>
            <a:endParaRPr lang="en-UA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347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E590-EE27-DFD0-D538-95AC74C6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>
                <a:solidFill>
                  <a:srgbClr val="747474"/>
                </a:solidFill>
              </a:rPr>
              <a:t>Лікування</a:t>
            </a:r>
            <a:r>
              <a:rPr lang="en-UA" sz="2000" dirty="0">
                <a:solidFill>
                  <a:srgbClr val="0E2841"/>
                </a:solidFill>
              </a:rPr>
              <a:t>   /  Therapeutic Intervention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CBCFB-C181-FF86-D3FF-0CFFE13E0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0" y="1828800"/>
            <a:ext cx="5969000" cy="4356100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Обґрунтування вибору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[Чому обрано саме цей метод; чому альтернативи не підійшли — з посиланнями]</a:t>
            </a:r>
          </a:p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Деталі втручання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[Доступ, етапи, матеріали — тип протеза/стента, розмір]</a:t>
            </a:r>
          </a:p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Періопераційне ведення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[Антикоагуляція, антибіотикопрофілактика, знеболення]</a:t>
            </a:r>
          </a:p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Перебіг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[Зміни в лікуванні під час курсу та їх причини; переносимість]</a:t>
            </a:r>
          </a:p>
        </p:txBody>
      </p:sp>
      <p:sp>
        <p:nvSpPr>
          <p:cNvPr id="5" name="PhotoPH">
            <a:extLst>
              <a:ext uri="{FF2B5EF4-FFF2-40B4-BE49-F238E27FC236}">
                <a16:creationId xmlns:a16="http://schemas.microsoft.com/office/drawing/2014/main" id="{D848E7C2-E184-814C-927B-8E13377B8114}"/>
              </a:ext>
            </a:extLst>
          </p:cNvPr>
          <p:cNvSpPr/>
          <p:nvPr/>
        </p:nvSpPr>
        <p:spPr>
          <a:xfrm>
            <a:off x="838200" y="1905000"/>
            <a:ext cx="4241800" cy="3175000"/>
          </a:xfrm>
          <a:prstGeom prst="rect">
            <a:avLst/>
          </a:prstGeom>
          <a:solidFill>
            <a:srgbClr val="F2F2F2"/>
          </a:solidFill>
          <a:ln w="15875" cap="flat" cmpd="sng" algn="ctr">
            <a:solidFill>
              <a:srgbClr val="0E2841"/>
            </a:solidFill>
            <a:prstDash val="dash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ctr" anchorCtr="0">
            <a:noAutofit/>
          </a:bodyPr>
          <a:lstStyle/>
          <a:p>
            <a:pPr algn="ctr"/>
            <a:r>
              <a:rPr lang="uk-UA" sz="1400" dirty="0">
                <a:solidFill>
                  <a:srgbClr val="6E6E6E"/>
                </a:solidFill>
              </a:rPr>
              <a:t>[ Інтраопераційне фото / Intraoperative 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30FB8-2B29-3844-9D0D-CABECA4BFEBE}"/>
              </a:ext>
            </a:extLst>
          </p:cNvPr>
          <p:cNvSpPr txBox="1"/>
          <p:nvPr/>
        </p:nvSpPr>
        <p:spPr>
          <a:xfrm>
            <a:off x="838200" y="5130800"/>
            <a:ext cx="4241800" cy="5080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spAutoFit/>
          </a:bodyPr>
          <a:lstStyle/>
          <a:p>
            <a:r>
              <a:rPr lang="uk-UA" sz="1100" i="1" dirty="0">
                <a:solidFill>
                  <a:srgbClr val="747474"/>
                </a:solidFill>
              </a:rPr>
              <a:t>Рис. 3 — [етап операції: ключові анатомічні орієнтири]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9185FF-2512-A268-C940-AD241B46BD4C}"/>
              </a:ext>
            </a:extLst>
          </p:cNvPr>
          <p:cNvSpPr txBox="1"/>
          <p:nvPr/>
        </p:nvSpPr>
        <p:spPr>
          <a:xfrm>
            <a:off x="748260" y="6381345"/>
            <a:ext cx="188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CA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se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RE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port</a:t>
            </a:r>
            <a:endParaRPr lang="en-UA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9682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E590-EE27-DFD0-D538-95AC74C6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>
                <a:solidFill>
                  <a:srgbClr val="747474"/>
                </a:solidFill>
              </a:rPr>
              <a:t>Спостереження та результат</a:t>
            </a:r>
            <a:r>
              <a:rPr lang="en-UA" sz="2000" dirty="0">
                <a:solidFill>
                  <a:srgbClr val="0E2841"/>
                </a:solidFill>
              </a:rPr>
              <a:t>   /  Follow-up &amp;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CBCFB-C181-FF86-D3FF-0CFFE13E0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0" y="1828800"/>
            <a:ext cx="5969000" cy="4356100"/>
          </a:xfrm>
        </p:spPr>
        <p:txBody>
          <a:bodyPr/>
          <a:lstStyle/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Тривалість спостереження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[Чітко вказати термін — напр. «30 днів» та «6 місяців»]</a:t>
            </a:r>
          </a:p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Об’єктивні результати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[Загоєння рани, прохідність протеза, кісточково-плечовий індекс, дані дуплексу]</a:t>
            </a:r>
          </a:p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Результати з боку пацієнта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[Біль, функція, якість життя — за валідованими шкалами за наявності]</a:t>
            </a:r>
          </a:p>
          <a:p>
            <a:pPr>
              <a:spcBef>
                <a:spcPts val="6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Ускладнення та прихильність</a:t>
            </a:r>
          </a:p>
          <a:p>
            <a:pPr marL="285750" indent="-285750">
              <a:buFont typeface="Arial"/>
              <a:buChar char="•"/>
            </a:pPr>
            <a:r>
              <a:rPr lang="uk-UA" sz="1500" dirty="0">
                <a:solidFill>
                  <a:srgbClr val="3A3A3A"/>
                </a:solidFill>
              </a:rPr>
              <a:t>[Небажані події, повторні госпіталізації; дотримання лікування]</a:t>
            </a:r>
          </a:p>
        </p:txBody>
      </p:sp>
      <p:sp>
        <p:nvSpPr>
          <p:cNvPr id="5" name="PhotoPH">
            <a:extLst>
              <a:ext uri="{FF2B5EF4-FFF2-40B4-BE49-F238E27FC236}">
                <a16:creationId xmlns:a16="http://schemas.microsoft.com/office/drawing/2014/main" id="{D848E7C2-E184-814C-927B-8E13377B8114}"/>
              </a:ext>
            </a:extLst>
          </p:cNvPr>
          <p:cNvSpPr/>
          <p:nvPr/>
        </p:nvSpPr>
        <p:spPr>
          <a:xfrm>
            <a:off x="838200" y="1905000"/>
            <a:ext cx="4241800" cy="3175000"/>
          </a:xfrm>
          <a:prstGeom prst="rect">
            <a:avLst/>
          </a:prstGeom>
          <a:solidFill>
            <a:srgbClr val="F2F2F2"/>
          </a:solidFill>
          <a:ln w="15875" cap="flat" cmpd="sng" algn="ctr">
            <a:solidFill>
              <a:srgbClr val="0E2841"/>
            </a:solidFill>
            <a:prstDash val="dash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ctr" anchorCtr="0">
            <a:noAutofit/>
          </a:bodyPr>
          <a:lstStyle/>
          <a:p>
            <a:pPr algn="ctr"/>
            <a:r>
              <a:rPr lang="uk-UA" sz="1400" dirty="0">
                <a:solidFill>
                  <a:srgbClr val="6E6E6E"/>
                </a:solidFill>
              </a:rPr>
              <a:t>[ Контрольне фото / Follow-up 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630FB8-2B29-3844-9D0D-CABECA4BFEBE}"/>
              </a:ext>
            </a:extLst>
          </p:cNvPr>
          <p:cNvSpPr txBox="1"/>
          <p:nvPr/>
        </p:nvSpPr>
        <p:spPr>
          <a:xfrm>
            <a:off x="838200" y="5130800"/>
            <a:ext cx="4241800" cy="5080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spAutoFit/>
          </a:bodyPr>
          <a:lstStyle/>
          <a:p>
            <a:r>
              <a:rPr lang="uk-UA" sz="1100" i="1" dirty="0">
                <a:solidFill>
                  <a:srgbClr val="747474"/>
                </a:solidFill>
              </a:rPr>
              <a:t>Рис. 4 — [результат на контрольному огляді]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ECDE47-0A86-B44F-1146-3F381676E459}"/>
              </a:ext>
            </a:extLst>
          </p:cNvPr>
          <p:cNvSpPr txBox="1"/>
          <p:nvPr/>
        </p:nvSpPr>
        <p:spPr>
          <a:xfrm>
            <a:off x="748260" y="6381345"/>
            <a:ext cx="188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CA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se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RE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port</a:t>
            </a:r>
            <a:endParaRPr lang="en-UA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599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FE590-EE27-DFD0-D538-95AC74C60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>
                <a:solidFill>
                  <a:srgbClr val="747474"/>
                </a:solidFill>
              </a:rPr>
              <a:t>Обговорення</a:t>
            </a:r>
            <a:r>
              <a:rPr lang="en-UA" sz="2000" dirty="0">
                <a:solidFill>
                  <a:srgbClr val="0E2841"/>
                </a:solidFill>
              </a:rPr>
              <a:t>   /  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CBCFB-C181-FF86-D3FF-0CFFE13E0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572000"/>
          </a:xfrm>
        </p:spPr>
        <p:txBody>
          <a:bodyPr/>
          <a:lstStyle/>
          <a:p>
            <a:pPr>
              <a:spcBef>
                <a:spcPts val="5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Що вже відомо</a:t>
            </a: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rgbClr val="3A3A3A"/>
                </a:solidFill>
              </a:rPr>
              <a:t>[Сучасна доказова база та рекомендації щодо цього стану — з посиланнями]</a:t>
            </a:r>
          </a:p>
          <a:p>
            <a:pPr>
              <a:spcBef>
                <a:spcPts val="5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Що додає цей випадок</a:t>
            </a: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rgbClr val="3A3A3A"/>
                </a:solidFill>
              </a:rPr>
              <a:t>[Чим випадок повчальний: рідкісне представлення / нова методика / діагностична складність]</a:t>
            </a:r>
          </a:p>
          <a:p>
            <a:pPr>
              <a:spcBef>
                <a:spcPts val="500"/>
              </a:spcBef>
              <a:buNone/>
            </a:pPr>
            <a:r>
              <a:rPr lang="uk-UA" sz="1500" b="1" dirty="0">
                <a:solidFill>
                  <a:srgbClr val="0E2841"/>
                </a:solidFill>
              </a:rPr>
              <a:t>Обмеження</a:t>
            </a:r>
          </a:p>
          <a:p>
            <a:pPr marL="285750" indent="-285750">
              <a:buFont typeface="Arial"/>
              <a:buChar char="•"/>
            </a:pPr>
            <a:r>
              <a:rPr lang="uk-UA" sz="1400" dirty="0">
                <a:solidFill>
                  <a:srgbClr val="3A3A3A"/>
                </a:solidFill>
              </a:rPr>
              <a:t>[Чого бракує або що лишилося невизначеним; не переоцінювати один випадок]</a:t>
            </a:r>
          </a:p>
          <a:p>
            <a:pPr algn="l">
              <a:spcBef>
                <a:spcPts val="1400"/>
              </a:spcBef>
              <a:buNone/>
            </a:pPr>
            <a:r>
              <a:rPr lang="uk-UA" sz="2000" b="1" dirty="0">
                <a:solidFill>
                  <a:srgbClr val="C00000"/>
                </a:solidFill>
              </a:rPr>
              <a:t>Головне: [одне просте речення — чого навчив цей випадок].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18E899-2ED2-CD56-5BB3-19A517EF4F0E}"/>
              </a:ext>
            </a:extLst>
          </p:cNvPr>
          <p:cNvSpPr txBox="1"/>
          <p:nvPr/>
        </p:nvSpPr>
        <p:spPr>
          <a:xfrm>
            <a:off x="748260" y="6381345"/>
            <a:ext cx="188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CA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se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RE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port</a:t>
            </a:r>
            <a:endParaRPr lang="en-UA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744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3459FC-C6DB-E546-13BA-CD878B70D8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234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dirty="0"/>
          </a:p>
        </p:txBody>
      </p:sp>
      <p:sp>
        <p:nvSpPr>
          <p:cNvPr id="6" name="UA_Body">
            <a:extLst>
              <a:ext uri="{FF2B5EF4-FFF2-40B4-BE49-F238E27FC236}">
                <a16:creationId xmlns:a16="http://schemas.microsoft.com/office/drawing/2014/main" id="{267197A7-5B49-9F40-B75C-17A7DB66072D}"/>
              </a:ext>
            </a:extLst>
          </p:cNvPr>
          <p:cNvSpPr txBox="1"/>
          <p:nvPr/>
        </p:nvSpPr>
        <p:spPr>
          <a:xfrm>
            <a:off x="762000" y="1905000"/>
            <a:ext cx="4953000" cy="1461939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spAutoFit/>
          </a:bodyPr>
          <a:lstStyle/>
          <a:p>
            <a:pPr>
              <a:buNone/>
            </a:pPr>
            <a:r>
              <a:rPr lang="en-UA" sz="1800" dirty="0">
                <a:solidFill>
                  <a:srgbClr val="F2F5F9"/>
                </a:solidFill>
              </a:rPr>
              <a:t>Доповідач заявляє про відсутність конфлікту інтересів, пов’язаного з темою цієї доповіді.</a:t>
            </a:r>
          </a:p>
          <a:p>
            <a:pPr>
              <a:spcBef>
                <a:spcPts val="1000"/>
              </a:spcBef>
              <a:buNone/>
            </a:pPr>
            <a:r>
              <a:rPr lang="en-UA" sz="1300" b="1" dirty="0">
                <a:solidFill>
                  <a:srgbClr val="C9A227"/>
                </a:solidFill>
              </a:rPr>
              <a:t>Фінансування</a:t>
            </a:r>
          </a:p>
          <a:p>
            <a:pPr>
              <a:spcBef>
                <a:spcPts val="200"/>
              </a:spcBef>
              <a:buNone/>
            </a:pPr>
            <a:r>
              <a:rPr lang="en-UA" sz="1500" dirty="0">
                <a:solidFill>
                  <a:srgbClr val="AEB9C7"/>
                </a:solidFill>
              </a:rPr>
              <a:t>Дослідження не отримувало зовнішнього фінансування.</a:t>
            </a:r>
          </a:p>
        </p:txBody>
      </p:sp>
      <p:sp>
        <p:nvSpPr>
          <p:cNvPr id="7" name="EN_Body">
            <a:extLst>
              <a:ext uri="{FF2B5EF4-FFF2-40B4-BE49-F238E27FC236}">
                <a16:creationId xmlns:a16="http://schemas.microsoft.com/office/drawing/2014/main" id="{C68E331E-B3DE-A743-A84D-C3AFA195A585}"/>
              </a:ext>
            </a:extLst>
          </p:cNvPr>
          <p:cNvSpPr txBox="1"/>
          <p:nvPr/>
        </p:nvSpPr>
        <p:spPr>
          <a:xfrm>
            <a:off x="6477000" y="1905000"/>
            <a:ext cx="4953000" cy="1231106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spAutoFit/>
          </a:bodyPr>
          <a:lstStyle/>
          <a:p>
            <a:pPr>
              <a:buNone/>
            </a:pPr>
            <a:r>
              <a:rPr lang="en-UA" sz="1800" dirty="0">
                <a:solidFill>
                  <a:srgbClr val="F2F5F9"/>
                </a:solidFill>
              </a:rPr>
              <a:t>The author declares no conflict of interest related to the subject of this presentation.</a:t>
            </a:r>
          </a:p>
          <a:p>
            <a:pPr>
              <a:spcBef>
                <a:spcPts val="1000"/>
              </a:spcBef>
              <a:buNone/>
            </a:pPr>
            <a:r>
              <a:rPr lang="en-UA" sz="1300" b="1" dirty="0">
                <a:solidFill>
                  <a:srgbClr val="C9A227"/>
                </a:solidFill>
              </a:rPr>
              <a:t>Funding</a:t>
            </a:r>
          </a:p>
          <a:p>
            <a:pPr>
              <a:spcBef>
                <a:spcPts val="200"/>
              </a:spcBef>
              <a:buNone/>
            </a:pPr>
            <a:r>
              <a:rPr lang="en-UA" sz="1500" dirty="0">
                <a:solidFill>
                  <a:srgbClr val="AEB9C7"/>
                </a:solidFill>
              </a:rPr>
              <a:t>This research received no external funding.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1EA5AF-FDA5-4145-8945-910762D495E2}"/>
              </a:ext>
            </a:extLst>
          </p:cNvPr>
          <p:cNvSpPr/>
          <p:nvPr/>
        </p:nvSpPr>
        <p:spPr>
          <a:xfrm>
            <a:off x="6121400" y="1651000"/>
            <a:ext cx="19050" cy="3429000"/>
          </a:xfrm>
          <a:prstGeom prst="rect">
            <a:avLst/>
          </a:prstGeom>
          <a:solidFill>
            <a:srgbClr val="3A5575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A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9F1C56-872A-854B-061A-8A3BF00CB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725" y="438944"/>
            <a:ext cx="9382125" cy="889000"/>
          </a:xfrm>
        </p:spPr>
        <p:txBody>
          <a:bodyPr>
            <a:normAutofit/>
          </a:bodyPr>
          <a:lstStyle/>
          <a:p>
            <a:r>
              <a:rPr lang="en-UA" sz="3200" b="1" dirty="0">
                <a:solidFill>
                  <a:schemeClr val="bg1"/>
                </a:solidFill>
              </a:rPr>
              <a:t>Конфлікт інтересів / Conflict of Interest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28DC24C-527D-6F60-4305-0936C6249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8313"/>
            <a:ext cx="739775" cy="7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16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3E645-220B-7EE5-728D-04933087F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TAKE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HOME MESSAGES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A59E8-8AA4-2464-F9E8-0A03CEAC5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3173599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1A634-6F7C-62ED-1084-B1BDC6477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992B8-2AC6-A993-E184-493DD1285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7856" y="2881947"/>
            <a:ext cx="5520033" cy="1794675"/>
          </a:xfrm>
        </p:spPr>
        <p:txBody>
          <a:bodyPr>
            <a:normAutofit/>
          </a:bodyPr>
          <a:lstStyle/>
          <a:p>
            <a:r>
              <a:rPr lang="uk-UA" sz="4400" dirty="0">
                <a:solidFill>
                  <a:schemeClr val="bg2">
                    <a:lumMod val="50000"/>
                  </a:schemeClr>
                </a:solidFill>
              </a:rPr>
              <a:t>Заголовок</a:t>
            </a:r>
            <a:endParaRPr lang="en-UA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0345A-7771-80D1-5614-D4CE2CE73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7857" y="4725551"/>
            <a:ext cx="5520033" cy="1122362"/>
          </a:xfrm>
        </p:spPr>
        <p:txBody>
          <a:bodyPr>
            <a:normAutofit/>
          </a:bodyPr>
          <a:lstStyle/>
          <a:p>
            <a:r>
              <a:rPr lang="uk-UA" sz="1800" dirty="0"/>
              <a:t>Підзаголовок</a:t>
            </a:r>
            <a:endParaRPr lang="en-UA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A6312E-71FA-FD80-3522-77C50F918AAE}"/>
              </a:ext>
            </a:extLst>
          </p:cNvPr>
          <p:cNvSpPr txBox="1"/>
          <p:nvPr/>
        </p:nvSpPr>
        <p:spPr>
          <a:xfrm>
            <a:off x="6004889" y="5412886"/>
            <a:ext cx="55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b="1" dirty="0">
                <a:solidFill>
                  <a:schemeClr val="bg2">
                    <a:lumMod val="50000"/>
                  </a:schemeClr>
                </a:solidFill>
              </a:rPr>
              <a:t>ПІБ, наукове звання</a:t>
            </a:r>
            <a:endParaRPr lang="en-UA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E741A3-3C95-87BF-9F17-C90ECF9B0CBC}"/>
              </a:ext>
            </a:extLst>
          </p:cNvPr>
          <p:cNvSpPr txBox="1"/>
          <p:nvPr/>
        </p:nvSpPr>
        <p:spPr>
          <a:xfrm>
            <a:off x="6004890" y="5716522"/>
            <a:ext cx="55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Установа, відділення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1DA544-CF18-D0F2-5CE1-6C7E8D524153}"/>
              </a:ext>
            </a:extLst>
          </p:cNvPr>
          <p:cNvSpPr txBox="1"/>
          <p:nvPr/>
        </p:nvSpPr>
        <p:spPr>
          <a:xfrm>
            <a:off x="6004890" y="5993670"/>
            <a:ext cx="55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Місто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BA9332-939C-A498-F32C-646B1E987BA9}"/>
              </a:ext>
            </a:extLst>
          </p:cNvPr>
          <p:cNvSpPr txBox="1"/>
          <p:nvPr/>
        </p:nvSpPr>
        <p:spPr>
          <a:xfrm>
            <a:off x="6252706" y="2528004"/>
            <a:ext cx="4490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b="1" dirty="0"/>
              <a:t>ДЯКУЮ ЗА УВАГУ!</a:t>
            </a:r>
            <a:endParaRPr lang="en-UA" sz="40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404868-88BD-07F3-6C4A-30731F52B6D3}"/>
              </a:ext>
            </a:extLst>
          </p:cNvPr>
          <p:cNvSpPr txBox="1"/>
          <p:nvPr/>
        </p:nvSpPr>
        <p:spPr>
          <a:xfrm>
            <a:off x="6004891" y="6231611"/>
            <a:ext cx="55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email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51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B3459FC-C6DB-E546-13BA-CD878B70D8E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234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C3E43-6B26-365B-917A-3B7431065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725" y="438944"/>
            <a:ext cx="9382125" cy="889000"/>
          </a:xfrm>
        </p:spPr>
        <p:txBody>
          <a:bodyPr>
            <a:normAutofit/>
          </a:bodyPr>
          <a:lstStyle/>
          <a:p>
            <a:r>
              <a:rPr lang="en-UA" sz="3200" b="1" dirty="0">
                <a:solidFill>
                  <a:schemeClr val="bg1"/>
                </a:solidFill>
              </a:rPr>
              <a:t>Конфлікт інтересів / Conflict of Interest</a:t>
            </a:r>
          </a:p>
        </p:txBody>
      </p:sp>
      <p:sp>
        <p:nvSpPr>
          <p:cNvPr id="6" name="UA_Body">
            <a:extLst>
              <a:ext uri="{FF2B5EF4-FFF2-40B4-BE49-F238E27FC236}">
                <a16:creationId xmlns:a16="http://schemas.microsoft.com/office/drawing/2014/main" id="{267197A7-5B49-9F40-B75C-17A7DB66072D}"/>
              </a:ext>
            </a:extLst>
          </p:cNvPr>
          <p:cNvSpPr txBox="1"/>
          <p:nvPr/>
        </p:nvSpPr>
        <p:spPr>
          <a:xfrm>
            <a:off x="762000" y="1854200"/>
            <a:ext cx="4953000" cy="31750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marL="0" indent="0">
              <a:buNone/>
            </a:pPr>
            <a:r>
              <a:rPr lang="en-UA" sz="1500" dirty="0">
                <a:solidFill>
                  <a:srgbClr val="AEB9C7"/>
                </a:solidFill>
              </a:rPr>
              <a:t>Доповідач декларує такі взаємини:</a:t>
            </a:r>
          </a:p>
          <a:p>
            <a:pPr>
              <a:spcBef>
                <a:spcPts val="500"/>
              </a:spcBef>
            </a:pPr>
            <a:r>
              <a:rPr lang="en-UA" sz="1500" b="1" dirty="0">
                <a:solidFill>
                  <a:srgbClr val="C9A227"/>
                </a:solidFill>
              </a:rPr>
              <a:t>Робота за наймом</a:t>
            </a:r>
            <a:r>
              <a:rPr lang="uk-UA" sz="1500" b="1" dirty="0">
                <a:solidFill>
                  <a:srgbClr val="C9A227"/>
                </a:solidFill>
              </a:rPr>
              <a:t>: </a:t>
            </a:r>
            <a:r>
              <a:rPr lang="en-UA" sz="1600" dirty="0">
                <a:solidFill>
                  <a:srgbClr val="F2F5F9"/>
                </a:solidFill>
              </a:rPr>
              <a:t>[компанія] </a:t>
            </a:r>
            <a:r>
              <a:rPr lang="uk-UA" sz="1600" i="1" dirty="0">
                <a:solidFill>
                  <a:srgbClr val="F2F5F9"/>
                </a:solidFill>
              </a:rPr>
              <a:t>чи</a:t>
            </a:r>
            <a:r>
              <a:rPr lang="uk-UA" sz="1600" dirty="0">
                <a:solidFill>
                  <a:srgbClr val="F2F5F9"/>
                </a:solidFill>
              </a:rPr>
              <a:t> ні</a:t>
            </a:r>
            <a:endParaRPr lang="uk-UA" sz="1500" b="1" dirty="0">
              <a:solidFill>
                <a:srgbClr val="C9A227"/>
              </a:solidFill>
            </a:endParaRPr>
          </a:p>
          <a:p>
            <a:pPr>
              <a:spcBef>
                <a:spcPts val="500"/>
              </a:spcBef>
            </a:pPr>
            <a:r>
              <a:rPr lang="en-UA" sz="1500" b="1" dirty="0">
                <a:solidFill>
                  <a:srgbClr val="C9A227"/>
                </a:solidFill>
              </a:rPr>
              <a:t>Гранти / дослідження:  </a:t>
            </a:r>
            <a:r>
              <a:rPr lang="en-UA" sz="1500" dirty="0">
                <a:solidFill>
                  <a:srgbClr val="F2F5F9"/>
                </a:solidFill>
              </a:rPr>
              <a:t>[компанія]</a:t>
            </a:r>
            <a:r>
              <a:rPr lang="uk-UA" sz="1400" i="1" dirty="0">
                <a:solidFill>
                  <a:srgbClr val="F2F5F9"/>
                </a:solidFill>
              </a:rPr>
              <a:t> чи</a:t>
            </a:r>
            <a:r>
              <a:rPr lang="uk-UA" sz="1400" dirty="0">
                <a:solidFill>
                  <a:srgbClr val="F2F5F9"/>
                </a:solidFill>
              </a:rPr>
              <a:t> ні</a:t>
            </a:r>
            <a:endParaRPr lang="en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Гонорари за лекції:  </a:t>
            </a:r>
            <a:r>
              <a:rPr lang="en-UA" sz="1500" dirty="0">
                <a:solidFill>
                  <a:srgbClr val="F2F5F9"/>
                </a:solidFill>
              </a:rPr>
              <a:t>[компанія]</a:t>
            </a:r>
            <a:r>
              <a:rPr lang="uk-UA" sz="1400" i="1" dirty="0">
                <a:solidFill>
                  <a:srgbClr val="F2F5F9"/>
                </a:solidFill>
              </a:rPr>
              <a:t> чи</a:t>
            </a:r>
            <a:r>
              <a:rPr lang="uk-UA" sz="1400" dirty="0">
                <a:solidFill>
                  <a:srgbClr val="F2F5F9"/>
                </a:solidFill>
              </a:rPr>
              <a:t> ні</a:t>
            </a:r>
            <a:endParaRPr lang="en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Консультування:  </a:t>
            </a:r>
            <a:r>
              <a:rPr lang="en-UA" sz="1500" dirty="0">
                <a:solidFill>
                  <a:srgbClr val="F2F5F9"/>
                </a:solidFill>
              </a:rPr>
              <a:t>[компанія]</a:t>
            </a:r>
            <a:r>
              <a:rPr lang="uk-UA" sz="1400" i="1" dirty="0">
                <a:solidFill>
                  <a:srgbClr val="F2F5F9"/>
                </a:solidFill>
              </a:rPr>
              <a:t> чи</a:t>
            </a:r>
            <a:r>
              <a:rPr lang="uk-UA" sz="1400" dirty="0">
                <a:solidFill>
                  <a:srgbClr val="F2F5F9"/>
                </a:solidFill>
              </a:rPr>
              <a:t> ні</a:t>
            </a:r>
            <a:endParaRPr lang="en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Володіння акціями:  </a:t>
            </a:r>
            <a:r>
              <a:rPr lang="en-UA" sz="1500" dirty="0">
                <a:solidFill>
                  <a:srgbClr val="F2F5F9"/>
                </a:solidFill>
              </a:rPr>
              <a:t>[компанія]</a:t>
            </a:r>
            <a:r>
              <a:rPr lang="uk-UA" sz="1400" i="1" dirty="0">
                <a:solidFill>
                  <a:srgbClr val="F2F5F9"/>
                </a:solidFill>
              </a:rPr>
              <a:t> чи</a:t>
            </a:r>
            <a:r>
              <a:rPr lang="uk-UA" sz="1400" dirty="0">
                <a:solidFill>
                  <a:srgbClr val="F2F5F9"/>
                </a:solidFill>
              </a:rPr>
              <a:t> ні</a:t>
            </a:r>
            <a:endParaRPr lang="uk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Патенти / роялті:  </a:t>
            </a:r>
            <a:r>
              <a:rPr lang="en-UA" sz="1500" dirty="0">
                <a:solidFill>
                  <a:srgbClr val="F2F5F9"/>
                </a:solidFill>
              </a:rPr>
              <a:t>[компанія]</a:t>
            </a:r>
            <a:r>
              <a:rPr lang="uk-UA" sz="1400" i="1" dirty="0">
                <a:solidFill>
                  <a:srgbClr val="F2F5F9"/>
                </a:solidFill>
              </a:rPr>
              <a:t> чи</a:t>
            </a:r>
            <a:r>
              <a:rPr lang="uk-UA" sz="1400" dirty="0">
                <a:solidFill>
                  <a:srgbClr val="F2F5F9"/>
                </a:solidFill>
              </a:rPr>
              <a:t> ні</a:t>
            </a:r>
            <a:endParaRPr lang="en-UA" sz="1500" b="1" dirty="0">
              <a:solidFill>
                <a:srgbClr val="C9A227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Відшкодування поїздок:  </a:t>
            </a:r>
            <a:r>
              <a:rPr lang="en-UA" sz="1500" dirty="0">
                <a:solidFill>
                  <a:srgbClr val="F2F5F9"/>
                </a:solidFill>
              </a:rPr>
              <a:t>[компанія]</a:t>
            </a:r>
            <a:r>
              <a:rPr lang="uk-UA" sz="1400" i="1" dirty="0">
                <a:solidFill>
                  <a:srgbClr val="F2F5F9"/>
                </a:solidFill>
              </a:rPr>
              <a:t> чи</a:t>
            </a:r>
            <a:r>
              <a:rPr lang="uk-UA" sz="1400" dirty="0">
                <a:solidFill>
                  <a:srgbClr val="F2F5F9"/>
                </a:solidFill>
              </a:rPr>
              <a:t> ні</a:t>
            </a:r>
            <a:endParaRPr lang="uk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Інше:  </a:t>
            </a:r>
            <a:r>
              <a:rPr lang="en-UA" sz="1500" dirty="0">
                <a:solidFill>
                  <a:srgbClr val="F2F5F9"/>
                </a:solidFill>
              </a:rPr>
              <a:t>[компанія]</a:t>
            </a:r>
            <a:r>
              <a:rPr lang="uk-UA" sz="1400" i="1" dirty="0">
                <a:solidFill>
                  <a:srgbClr val="F2F5F9"/>
                </a:solidFill>
              </a:rPr>
              <a:t> чи</a:t>
            </a:r>
            <a:r>
              <a:rPr lang="uk-UA" sz="1400" dirty="0">
                <a:solidFill>
                  <a:srgbClr val="F2F5F9"/>
                </a:solidFill>
              </a:rPr>
              <a:t> ні</a:t>
            </a:r>
            <a:endParaRPr lang="uk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endParaRPr lang="en-UA" sz="1500" dirty="0">
              <a:solidFill>
                <a:srgbClr val="F2F5F9"/>
              </a:solidFill>
            </a:endParaRPr>
          </a:p>
          <a:p>
            <a:pPr marL="0" indent="0">
              <a:spcBef>
                <a:spcPts val="700"/>
              </a:spcBef>
              <a:buNone/>
            </a:pPr>
            <a:r>
              <a:rPr lang="en-UA" sz="1300" b="1" dirty="0">
                <a:solidFill>
                  <a:srgbClr val="C9A227"/>
                </a:solidFill>
              </a:rPr>
              <a:t>Фінансування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A" sz="1300" dirty="0">
                <a:solidFill>
                  <a:srgbClr val="AEB9C7"/>
                </a:solidFill>
              </a:rPr>
              <a:t>Дослідження не отримувало зовнішнього фінансування.</a:t>
            </a:r>
          </a:p>
        </p:txBody>
      </p:sp>
      <p:sp>
        <p:nvSpPr>
          <p:cNvPr id="7" name="EN_Body">
            <a:extLst>
              <a:ext uri="{FF2B5EF4-FFF2-40B4-BE49-F238E27FC236}">
                <a16:creationId xmlns:a16="http://schemas.microsoft.com/office/drawing/2014/main" id="{C68E331E-B3DE-A743-A84D-C3AFA195A585}"/>
              </a:ext>
            </a:extLst>
          </p:cNvPr>
          <p:cNvSpPr txBox="1"/>
          <p:nvPr/>
        </p:nvSpPr>
        <p:spPr>
          <a:xfrm>
            <a:off x="6477000" y="1854200"/>
            <a:ext cx="4953000" cy="3175000"/>
          </a:xfrm>
          <a:prstGeom prst="rect">
            <a:avLst/>
          </a:prstGeom>
          <a:noFill/>
          <a:ln>
            <a:noFill/>
          </a:ln>
        </p:spPr>
        <p:txBody>
          <a:bodyPr vertOverflow="overflow" vert="horz" wrap="square" rtlCol="0" anchor="t">
            <a:noAutofit/>
          </a:bodyPr>
          <a:lstStyle/>
          <a:p>
            <a:pPr marL="0" indent="0">
              <a:buNone/>
            </a:pPr>
            <a:r>
              <a:rPr lang="en-UA" sz="1500" dirty="0">
                <a:solidFill>
                  <a:srgbClr val="AEB9C7"/>
                </a:solidFill>
              </a:rPr>
              <a:t>The author discloses the following relationships:</a:t>
            </a:r>
          </a:p>
          <a:p>
            <a:pPr>
              <a:spcBef>
                <a:spcPts val="500"/>
              </a:spcBef>
            </a:pPr>
            <a:r>
              <a:rPr lang="en-UA" sz="1500" b="1" dirty="0">
                <a:solidFill>
                  <a:srgbClr val="C9A227"/>
                </a:solidFill>
              </a:rPr>
              <a:t>Employment:  </a:t>
            </a:r>
            <a:r>
              <a:rPr lang="en-UA" sz="1400" dirty="0">
                <a:solidFill>
                  <a:srgbClr val="F2F5F9"/>
                </a:solidFill>
              </a:rPr>
              <a:t>[company]</a:t>
            </a:r>
            <a:r>
              <a:rPr lang="uk-UA" sz="1400" dirty="0">
                <a:solidFill>
                  <a:srgbClr val="F2F5F9"/>
                </a:solidFill>
              </a:rPr>
              <a:t> </a:t>
            </a:r>
            <a:r>
              <a:rPr lang="en-US" sz="1400" i="1" dirty="0">
                <a:solidFill>
                  <a:srgbClr val="F2F5F9"/>
                </a:solidFill>
              </a:rPr>
              <a:t>or</a:t>
            </a:r>
            <a:r>
              <a:rPr lang="en-US" sz="1400" dirty="0">
                <a:solidFill>
                  <a:srgbClr val="F2F5F9"/>
                </a:solidFill>
              </a:rPr>
              <a:t> none</a:t>
            </a:r>
            <a:endParaRPr lang="uk-UA" sz="1500" b="1" dirty="0">
              <a:solidFill>
                <a:srgbClr val="C9A227"/>
              </a:solidFill>
            </a:endParaRPr>
          </a:p>
          <a:p>
            <a:pPr>
              <a:spcBef>
                <a:spcPts val="500"/>
              </a:spcBef>
            </a:pPr>
            <a:r>
              <a:rPr lang="en-UA" sz="1500" b="1" dirty="0">
                <a:solidFill>
                  <a:srgbClr val="C9A227"/>
                </a:solidFill>
              </a:rPr>
              <a:t>Grants / research:  </a:t>
            </a:r>
            <a:r>
              <a:rPr lang="en-UA" sz="1500" dirty="0">
                <a:solidFill>
                  <a:srgbClr val="F2F5F9"/>
                </a:solidFill>
              </a:rPr>
              <a:t>[company]</a:t>
            </a:r>
            <a:r>
              <a:rPr lang="en-US" sz="1600" dirty="0">
                <a:solidFill>
                  <a:srgbClr val="F2F5F9"/>
                </a:solidFill>
              </a:rPr>
              <a:t> </a:t>
            </a:r>
            <a:r>
              <a:rPr lang="en-US" sz="1600" i="1" dirty="0">
                <a:solidFill>
                  <a:srgbClr val="F2F5F9"/>
                </a:solidFill>
              </a:rPr>
              <a:t>or</a:t>
            </a:r>
            <a:r>
              <a:rPr lang="en-US" sz="1600" dirty="0">
                <a:solidFill>
                  <a:srgbClr val="F2F5F9"/>
                </a:solidFill>
              </a:rPr>
              <a:t> none</a:t>
            </a:r>
            <a:endParaRPr lang="uk-UA" b="1" dirty="0">
              <a:solidFill>
                <a:srgbClr val="C9A227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Speaker honoraria:  </a:t>
            </a:r>
            <a:r>
              <a:rPr lang="en-UA" sz="1500" dirty="0">
                <a:solidFill>
                  <a:srgbClr val="F2F5F9"/>
                </a:solidFill>
              </a:rPr>
              <a:t>[company]</a:t>
            </a:r>
            <a:r>
              <a:rPr lang="en-US" sz="1600" i="1" dirty="0">
                <a:solidFill>
                  <a:srgbClr val="F2F5F9"/>
                </a:solidFill>
              </a:rPr>
              <a:t> or</a:t>
            </a:r>
            <a:r>
              <a:rPr lang="en-US" sz="1600" dirty="0">
                <a:solidFill>
                  <a:srgbClr val="F2F5F9"/>
                </a:solidFill>
              </a:rPr>
              <a:t> none</a:t>
            </a:r>
            <a:endParaRPr lang="en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Consultant:  </a:t>
            </a:r>
            <a:r>
              <a:rPr lang="en-UA" sz="1500" dirty="0">
                <a:solidFill>
                  <a:srgbClr val="F2F5F9"/>
                </a:solidFill>
              </a:rPr>
              <a:t>[company]</a:t>
            </a:r>
            <a:r>
              <a:rPr lang="en-US" sz="1600" i="1" dirty="0">
                <a:solidFill>
                  <a:srgbClr val="F2F5F9"/>
                </a:solidFill>
              </a:rPr>
              <a:t> or</a:t>
            </a:r>
            <a:r>
              <a:rPr lang="en-US" sz="1600" dirty="0">
                <a:solidFill>
                  <a:srgbClr val="F2F5F9"/>
                </a:solidFill>
              </a:rPr>
              <a:t> none</a:t>
            </a:r>
            <a:endParaRPr lang="en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Stock ownership:  </a:t>
            </a:r>
            <a:r>
              <a:rPr lang="en-UA" sz="1500" dirty="0">
                <a:solidFill>
                  <a:srgbClr val="F2F5F9"/>
                </a:solidFill>
              </a:rPr>
              <a:t>[company]</a:t>
            </a:r>
            <a:r>
              <a:rPr lang="en-US" sz="1600" i="1" dirty="0">
                <a:solidFill>
                  <a:srgbClr val="F2F5F9"/>
                </a:solidFill>
              </a:rPr>
              <a:t> or</a:t>
            </a:r>
            <a:r>
              <a:rPr lang="en-US" sz="1600" dirty="0">
                <a:solidFill>
                  <a:srgbClr val="F2F5F9"/>
                </a:solidFill>
              </a:rPr>
              <a:t> none</a:t>
            </a:r>
            <a:endParaRPr lang="en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Royalties / patents:  </a:t>
            </a:r>
            <a:r>
              <a:rPr lang="en-UA" sz="1500" dirty="0">
                <a:solidFill>
                  <a:srgbClr val="F2F5F9"/>
                </a:solidFill>
              </a:rPr>
              <a:t>[company]</a:t>
            </a:r>
            <a:r>
              <a:rPr lang="en-US" sz="1600" i="1" dirty="0">
                <a:solidFill>
                  <a:srgbClr val="F2F5F9"/>
                </a:solidFill>
              </a:rPr>
              <a:t> or</a:t>
            </a:r>
            <a:r>
              <a:rPr lang="en-US" sz="1600" dirty="0">
                <a:solidFill>
                  <a:srgbClr val="F2F5F9"/>
                </a:solidFill>
              </a:rPr>
              <a:t> none</a:t>
            </a:r>
            <a:endParaRPr lang="uk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Travel expenses:  </a:t>
            </a:r>
            <a:r>
              <a:rPr lang="en-UA" sz="1500" dirty="0">
                <a:solidFill>
                  <a:srgbClr val="F2F5F9"/>
                </a:solidFill>
              </a:rPr>
              <a:t>[company]</a:t>
            </a:r>
            <a:r>
              <a:rPr lang="en-US" sz="1600" i="1" dirty="0">
                <a:solidFill>
                  <a:srgbClr val="F2F5F9"/>
                </a:solidFill>
              </a:rPr>
              <a:t> or</a:t>
            </a:r>
            <a:r>
              <a:rPr lang="en-US" sz="1600" dirty="0">
                <a:solidFill>
                  <a:srgbClr val="F2F5F9"/>
                </a:solidFill>
              </a:rPr>
              <a:t> none</a:t>
            </a:r>
            <a:endParaRPr lang="uk-UA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r>
              <a:rPr lang="en-UA" sz="1500" b="1" dirty="0">
                <a:solidFill>
                  <a:srgbClr val="C9A227"/>
                </a:solidFill>
              </a:rPr>
              <a:t>Other:  </a:t>
            </a:r>
            <a:r>
              <a:rPr lang="en-UA" sz="1500" dirty="0">
                <a:solidFill>
                  <a:srgbClr val="F2F5F9"/>
                </a:solidFill>
              </a:rPr>
              <a:t>[company]</a:t>
            </a:r>
            <a:r>
              <a:rPr lang="en-US" sz="1600" i="1" dirty="0">
                <a:solidFill>
                  <a:srgbClr val="F2F5F9"/>
                </a:solidFill>
              </a:rPr>
              <a:t> or</a:t>
            </a:r>
            <a:r>
              <a:rPr lang="en-US" sz="1600" dirty="0">
                <a:solidFill>
                  <a:srgbClr val="F2F5F9"/>
                </a:solidFill>
              </a:rPr>
              <a:t> none</a:t>
            </a:r>
            <a:endParaRPr lang="en-US" sz="1500" dirty="0">
              <a:solidFill>
                <a:srgbClr val="F2F5F9"/>
              </a:solidFill>
            </a:endParaRPr>
          </a:p>
          <a:p>
            <a:pPr>
              <a:spcBef>
                <a:spcPts val="300"/>
              </a:spcBef>
            </a:pPr>
            <a:endParaRPr lang="en-UA" sz="1500" dirty="0">
              <a:solidFill>
                <a:srgbClr val="F2F5F9"/>
              </a:solidFill>
            </a:endParaRPr>
          </a:p>
          <a:p>
            <a:pPr marL="0" indent="0">
              <a:spcBef>
                <a:spcPts val="700"/>
              </a:spcBef>
              <a:buNone/>
            </a:pPr>
            <a:r>
              <a:rPr lang="en-UA" sz="1300" b="1" dirty="0">
                <a:solidFill>
                  <a:srgbClr val="C9A227"/>
                </a:solidFill>
              </a:rPr>
              <a:t>Funding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A" sz="1300" dirty="0">
                <a:solidFill>
                  <a:srgbClr val="AEB9C7"/>
                </a:solidFill>
              </a:rPr>
              <a:t>This research received no external funding.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F1EA5AF-FDA5-4145-8945-910762D495E2}"/>
              </a:ext>
            </a:extLst>
          </p:cNvPr>
          <p:cNvSpPr/>
          <p:nvPr/>
        </p:nvSpPr>
        <p:spPr>
          <a:xfrm>
            <a:off x="6121400" y="1651000"/>
            <a:ext cx="19050" cy="3429000"/>
          </a:xfrm>
          <a:prstGeom prst="rect">
            <a:avLst/>
          </a:prstGeom>
          <a:solidFill>
            <a:srgbClr val="3A5575"/>
          </a:solidFill>
          <a:ln w="19050" cap="flat" cmpd="sng" algn="ctr">
            <a:noFill/>
            <a:prstDash val="solid"/>
            <a:miter lim="800000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clip" horzOverflow="clip" rtlCol="0" anchor="t"/>
          <a:lstStyle/>
          <a:p>
            <a:pPr algn="l"/>
            <a:endParaRPr lang="en-U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09A3CA-84D9-B2A4-4DF5-C11E47841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8313"/>
            <a:ext cx="739775" cy="73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89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C8875-61F0-32FF-D0CC-148654A1C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АКТУАЛЬНІСТЬ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0F16E-BCE8-D54B-902B-78FF87EDC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156917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E9A46-63DE-7629-A3BF-56DA53931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A" dirty="0">
                <a:solidFill>
                  <a:schemeClr val="bg2">
                    <a:lumMod val="50000"/>
                  </a:schemeClr>
                </a:solidFill>
              </a:rPr>
              <a:t>МАТЕРІАЛИ </a:t>
            </a:r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ТА МЕТОДИ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74354-0074-0F3B-DBEF-6E692C8FE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37643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D42C2-A652-0E40-A08C-18D5F211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РЕЗУЛЬТАТИ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E4E23-FD79-47A7-22D0-17D8621E6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751315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B014E-D69B-7040-0524-BEC278BEC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ВИСНОВКИ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A410B-D612-AE2D-0281-1604DFE91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879738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699DB-47B0-F93F-2B6A-2B3C4206D8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7858" y="1867430"/>
            <a:ext cx="5520033" cy="1794675"/>
          </a:xfrm>
        </p:spPr>
        <p:txBody>
          <a:bodyPr>
            <a:normAutofit/>
          </a:bodyPr>
          <a:lstStyle/>
          <a:p>
            <a:r>
              <a:rPr lang="uk-UA" dirty="0"/>
              <a:t>Заголовок </a:t>
            </a:r>
            <a:br>
              <a:rPr lang="en-US" dirty="0"/>
            </a:br>
            <a:r>
              <a:rPr lang="en-US" dirty="0" err="1"/>
              <a:t>клін</a:t>
            </a:r>
            <a:r>
              <a:rPr lang="uk-UA" dirty="0"/>
              <a:t>.випадку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4919DD-0562-FBE7-DCEA-514F97106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7857" y="3929430"/>
            <a:ext cx="5520033" cy="1122362"/>
          </a:xfrm>
        </p:spPr>
        <p:txBody>
          <a:bodyPr/>
          <a:lstStyle/>
          <a:p>
            <a:r>
              <a:rPr lang="uk-UA" dirty="0"/>
              <a:t>Підзаголовок </a:t>
            </a:r>
            <a:r>
              <a:rPr lang="en-US" dirty="0" err="1"/>
              <a:t>клінічного</a:t>
            </a:r>
            <a:r>
              <a:rPr lang="en-US" dirty="0"/>
              <a:t> </a:t>
            </a:r>
            <a:r>
              <a:rPr lang="uk-UA" dirty="0"/>
              <a:t>випадку</a:t>
            </a:r>
            <a:endParaRPr lang="en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E6546B-494D-45E0-6E6D-8508E1D8F446}"/>
              </a:ext>
            </a:extLst>
          </p:cNvPr>
          <p:cNvSpPr txBox="1"/>
          <p:nvPr/>
        </p:nvSpPr>
        <p:spPr>
          <a:xfrm>
            <a:off x="5944933" y="5034935"/>
            <a:ext cx="55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ПІБ, наукове звання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CED3C1-F0B8-120A-4804-789D33D421A7}"/>
              </a:ext>
            </a:extLst>
          </p:cNvPr>
          <p:cNvSpPr txBox="1"/>
          <p:nvPr/>
        </p:nvSpPr>
        <p:spPr>
          <a:xfrm>
            <a:off x="5944932" y="5319118"/>
            <a:ext cx="55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Установа, відділення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D3062B-7494-C7EA-DEBD-8BA06D6E2EE2}"/>
              </a:ext>
            </a:extLst>
          </p:cNvPr>
          <p:cNvSpPr txBox="1"/>
          <p:nvPr/>
        </p:nvSpPr>
        <p:spPr>
          <a:xfrm>
            <a:off x="5944931" y="5631145"/>
            <a:ext cx="55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Місто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FB89E3-2389-C190-71AF-A82B661A8CA5}"/>
              </a:ext>
            </a:extLst>
          </p:cNvPr>
          <p:cNvSpPr txBox="1"/>
          <p:nvPr/>
        </p:nvSpPr>
        <p:spPr>
          <a:xfrm>
            <a:off x="5944931" y="5911072"/>
            <a:ext cx="55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email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0685D3-1656-141B-8332-E5439A651D6F}"/>
              </a:ext>
            </a:extLst>
          </p:cNvPr>
          <p:cNvSpPr txBox="1"/>
          <p:nvPr/>
        </p:nvSpPr>
        <p:spPr>
          <a:xfrm>
            <a:off x="5155358" y="777317"/>
            <a:ext cx="188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CA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se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RE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port</a:t>
            </a:r>
            <a:endParaRPr lang="en-UA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AE8398-2D29-E14F-1764-DB8C4392951A}"/>
              </a:ext>
            </a:extLst>
          </p:cNvPr>
          <p:cNvSpPr txBox="1"/>
          <p:nvPr/>
        </p:nvSpPr>
        <p:spPr>
          <a:xfrm>
            <a:off x="5155358" y="1206956"/>
            <a:ext cx="1691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2">
                    <a:lumMod val="50000"/>
                  </a:schemeClr>
                </a:solidFill>
              </a:rPr>
              <a:t>Клінічний випадок</a:t>
            </a:r>
            <a:endParaRPr lang="en-UA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752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0C181-6FD0-ABC2-01AA-65AE63322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D2C8C-C556-F6CC-02B7-EBA58F61E6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37858" y="1867430"/>
            <a:ext cx="5520033" cy="1794675"/>
          </a:xfrm>
        </p:spPr>
        <p:txBody>
          <a:bodyPr>
            <a:normAutofit/>
          </a:bodyPr>
          <a:lstStyle/>
          <a:p>
            <a:r>
              <a:rPr lang="uk-UA" dirty="0"/>
              <a:t>Заголовок </a:t>
            </a:r>
            <a:br>
              <a:rPr lang="en-US" dirty="0"/>
            </a:br>
            <a:r>
              <a:rPr lang="en-US" dirty="0" err="1"/>
              <a:t>клін</a:t>
            </a:r>
            <a:r>
              <a:rPr lang="uk-UA" dirty="0"/>
              <a:t>.випадку</a:t>
            </a:r>
            <a:endParaRPr lang="en-U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4666BE-571C-76B5-854C-EFE4E66FA5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37857" y="3929430"/>
            <a:ext cx="5520033" cy="1122362"/>
          </a:xfrm>
        </p:spPr>
        <p:txBody>
          <a:bodyPr/>
          <a:lstStyle/>
          <a:p>
            <a:r>
              <a:rPr lang="uk-UA" dirty="0"/>
              <a:t>Підзаголовок </a:t>
            </a:r>
            <a:r>
              <a:rPr lang="en-US" dirty="0" err="1"/>
              <a:t>клінічного</a:t>
            </a:r>
            <a:r>
              <a:rPr lang="en-US" dirty="0"/>
              <a:t> </a:t>
            </a:r>
            <a:r>
              <a:rPr lang="uk-UA" dirty="0"/>
              <a:t>випадку</a:t>
            </a:r>
            <a:endParaRPr lang="en-U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F5B0A5-B27B-598C-718A-C1D67E924E4D}"/>
              </a:ext>
            </a:extLst>
          </p:cNvPr>
          <p:cNvSpPr txBox="1"/>
          <p:nvPr/>
        </p:nvSpPr>
        <p:spPr>
          <a:xfrm>
            <a:off x="5944933" y="5034935"/>
            <a:ext cx="55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ПІБ, наукове звання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D2A02D-3F30-9337-BD75-C6EB40EFCE08}"/>
              </a:ext>
            </a:extLst>
          </p:cNvPr>
          <p:cNvSpPr txBox="1"/>
          <p:nvPr/>
        </p:nvSpPr>
        <p:spPr>
          <a:xfrm>
            <a:off x="5944932" y="5319118"/>
            <a:ext cx="55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Установа, відділення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687457-D4B4-7FA2-CF8B-C0EF5026CE9A}"/>
              </a:ext>
            </a:extLst>
          </p:cNvPr>
          <p:cNvSpPr txBox="1"/>
          <p:nvPr/>
        </p:nvSpPr>
        <p:spPr>
          <a:xfrm>
            <a:off x="5944931" y="5631145"/>
            <a:ext cx="55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>
                <a:solidFill>
                  <a:schemeClr val="bg2">
                    <a:lumMod val="50000"/>
                  </a:schemeClr>
                </a:solidFill>
              </a:rPr>
              <a:t>Місто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85B2A7-4F88-F518-2A4C-DD2B8CE71E00}"/>
              </a:ext>
            </a:extLst>
          </p:cNvPr>
          <p:cNvSpPr txBox="1"/>
          <p:nvPr/>
        </p:nvSpPr>
        <p:spPr>
          <a:xfrm>
            <a:off x="5944931" y="5911072"/>
            <a:ext cx="552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email</a:t>
            </a:r>
            <a:endParaRPr lang="en-UA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624BC98-0D43-1A60-5047-7528A3E3C2DC}"/>
              </a:ext>
            </a:extLst>
          </p:cNvPr>
          <p:cNvSpPr txBox="1"/>
          <p:nvPr/>
        </p:nvSpPr>
        <p:spPr>
          <a:xfrm>
            <a:off x="5155358" y="777317"/>
            <a:ext cx="18812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CA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se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bg2">
                    <a:lumMod val="50000"/>
                  </a:schemeClr>
                </a:solidFill>
              </a:rPr>
              <a:t>RE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</a:rPr>
              <a:t>port</a:t>
            </a:r>
            <a:endParaRPr lang="en-UA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E4E3C4-456D-9B57-B63F-88D5E91A29C2}"/>
              </a:ext>
            </a:extLst>
          </p:cNvPr>
          <p:cNvSpPr txBox="1"/>
          <p:nvPr/>
        </p:nvSpPr>
        <p:spPr>
          <a:xfrm>
            <a:off x="5155358" y="1206956"/>
            <a:ext cx="2770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dirty="0">
                <a:solidFill>
                  <a:schemeClr val="bg2">
                    <a:lumMod val="50000"/>
                  </a:schemeClr>
                </a:solidFill>
              </a:rPr>
              <a:t>Конкурсний клінічний випадок</a:t>
            </a:r>
            <a:r>
              <a:rPr lang="uk-UA" sz="1400" dirty="0">
                <a:solidFill>
                  <a:srgbClr val="FF0000"/>
                </a:solidFill>
              </a:rPr>
              <a:t>*</a:t>
            </a:r>
            <a:endParaRPr lang="en-UA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8862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EB809F7-7725-6A45-BDD0-F6F898A5E7EE}">
  <we:reference id="wa200010001" version="1.0.0.1" store="en-US" storeType="OMEX"/>
  <we:alternateReferences>
    <we:reference id="WA200010001" version="1.0.0.1" store="" storeType="OMEX"/>
  </we:alternateReferences>
  <we:properties>
    <we:property name="claude.fileId" value="&quot;f88db585-5c87-46e4-a02b-a18eaebac394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4063</TotalTime>
  <Words>1068</Words>
  <Application>Microsoft Office PowerPoint</Application>
  <PresentationFormat>Широкоэкранный</PresentationFormat>
  <Paragraphs>191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Aptos</vt:lpstr>
      <vt:lpstr>Aptos Display</vt:lpstr>
      <vt:lpstr>Arial</vt:lpstr>
      <vt:lpstr>Office Theme</vt:lpstr>
      <vt:lpstr>Заголовок лекції</vt:lpstr>
      <vt:lpstr>Конфлікт інтересів / Conflict of Interest</vt:lpstr>
      <vt:lpstr>Конфлікт інтересів / Conflict of Interest</vt:lpstr>
      <vt:lpstr>АКТУАЛЬНІСТЬ</vt:lpstr>
      <vt:lpstr>МАТЕРІАЛИ ТА МЕТОДИ</vt:lpstr>
      <vt:lpstr>РЕЗУЛЬТАТИ</vt:lpstr>
      <vt:lpstr>ВИСНОВКИ</vt:lpstr>
      <vt:lpstr>Заголовок  клін.випадку</vt:lpstr>
      <vt:lpstr>Заголовок  клін.випадку</vt:lpstr>
      <vt:lpstr>Конфлікт інтересів / Conflict of Interest</vt:lpstr>
      <vt:lpstr>Конфлікт інтересів / Conflict of Interest</vt:lpstr>
      <vt:lpstr>КЛІНІЧНИЙ ВИПАДОК</vt:lpstr>
      <vt:lpstr>Пацієнт та анамнез   /  Patient Information</vt:lpstr>
      <vt:lpstr>Клінічні дані   /  Clinical Findings</vt:lpstr>
      <vt:lpstr>Хронологія   /  Timeline</vt:lpstr>
      <vt:lpstr>Діагностика   /  Diagnostic Assessment</vt:lpstr>
      <vt:lpstr>Лікування   /  Therapeutic Intervention</vt:lpstr>
      <vt:lpstr>Спостереження та результат   /  Follow-up &amp; Outcomes</vt:lpstr>
      <vt:lpstr>Обговорення   /  Discussion</vt:lpstr>
      <vt:lpstr>TAKE HOME MESSAGES</vt:lpstr>
      <vt:lpstr>Заголовок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Олександр Соколов</dc:creator>
  <cp:lastModifiedBy>Владелец</cp:lastModifiedBy>
  <cp:revision>10</cp:revision>
  <dcterms:created xsi:type="dcterms:W3CDTF">2026-06-01T09:04:38Z</dcterms:created>
  <dcterms:modified xsi:type="dcterms:W3CDTF">2026-07-14T07:27:16Z</dcterms:modified>
</cp:coreProperties>
</file>